
<file path=[Content_Types].xml><?xml version="1.0" encoding="utf-8"?>
<Types xmlns="http://schemas.openxmlformats.org/package/2006/content-types">
  <Default ContentType="image/png" Extension="png"/>
  <Default ContentType="image/x-emf" Extension="emf"/>
  <Default ContentType="application/vnd.openxmlformats-package.relationships+xml" Extension="rels"/>
  <Default ContentType="application/xml" Extension="xml"/>
  <Default ContentType="image/jpeg" Extension="JPG"/>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notesMaster+xml" PartName="/ppt/notesMasters/notesMaster1.xml"/>
  <Override ContentType="application/vnd.openxmlformats-officedocument.presentationml.handoutMaster+xml" PartName="/ppt/handoutMasters/handout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drawingml.diagramData+xml" PartName="/ppt/diagrams/data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drawingml.diagramColors+xml" PartName="/ppt/diagrams/colors1.xml"/>
  <Override ContentType="application/vnd.ms-office.drawingml.diagramDrawing+xml" PartName="/ppt/diagrams/drawing1.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256" r:id="rId2"/>
    <p:sldId id="333" r:id="rId3"/>
    <p:sldId id="326" r:id="rId4"/>
    <p:sldId id="337" r:id="rId5"/>
    <p:sldId id="322" r:id="rId6"/>
    <p:sldId id="327" r:id="rId7"/>
    <p:sldId id="269" r:id="rId8"/>
    <p:sldId id="292" r:id="rId9"/>
    <p:sldId id="268" r:id="rId10"/>
    <p:sldId id="328" r:id="rId11"/>
    <p:sldId id="303" r:id="rId12"/>
    <p:sldId id="300" r:id="rId13"/>
    <p:sldId id="330" r:id="rId14"/>
    <p:sldId id="306" r:id="rId15"/>
    <p:sldId id="329" r:id="rId16"/>
    <p:sldId id="341" r:id="rId17"/>
    <p:sldId id="335" r:id="rId18"/>
    <p:sldId id="343" r:id="rId19"/>
    <p:sldId id="336" r:id="rId20"/>
    <p:sldId id="342" r:id="rId21"/>
    <p:sldId id="340" r:id="rId22"/>
    <p:sldId id="310" r:id="rId23"/>
    <p:sldId id="331" r:id="rId24"/>
  </p:sldIdLst>
  <p:sldSz cx="9144000" cy="6858000" type="screen4x3"/>
  <p:notesSz cx="6797675" cy="9928225"/>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763" autoAdjust="0"/>
  </p:normalViewPr>
  <p:slideViewPr>
    <p:cSldViewPr snapToGrid="0" snapToObjects="1">
      <p:cViewPr varScale="1">
        <p:scale>
          <a:sx n="58" d="100"/>
          <a:sy n="58" d="100"/>
        </p:scale>
        <p:origin x="2256"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E1224C-CAA0-4634-A9F8-A0D449FF06E5}"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5D321E21-0E5D-49E3-96FA-2AB74CEF4D24}">
      <dgm:prSet phldrT="[Text]"/>
      <dgm:spPr/>
      <dgm:t>
        <a:bodyPr/>
        <a:lstStyle/>
        <a:p>
          <a:r>
            <a:rPr lang="en-US" dirty="0"/>
            <a:t>Fee collection system</a:t>
          </a:r>
        </a:p>
      </dgm:t>
    </dgm:pt>
    <dgm:pt modelId="{B12D66B4-C5D5-44E4-89F8-8CB1B2CFB297}" type="parTrans" cxnId="{E04888EC-6FCB-459B-B2BC-DC404B17CE7E}">
      <dgm:prSet/>
      <dgm:spPr/>
      <dgm:t>
        <a:bodyPr/>
        <a:lstStyle/>
        <a:p>
          <a:endParaRPr lang="en-US"/>
        </a:p>
      </dgm:t>
    </dgm:pt>
    <dgm:pt modelId="{2C516414-F8CC-40EC-908E-6E90AB8E87F8}" type="sibTrans" cxnId="{E04888EC-6FCB-459B-B2BC-DC404B17CE7E}">
      <dgm:prSet/>
      <dgm:spPr/>
      <dgm:t>
        <a:bodyPr/>
        <a:lstStyle/>
        <a:p>
          <a:endParaRPr lang="en-US"/>
        </a:p>
      </dgm:t>
    </dgm:pt>
    <dgm:pt modelId="{0ECAD393-52B3-4BF2-BC26-C82F70F2D0D7}">
      <dgm:prSet phldrT="[Text]"/>
      <dgm:spPr/>
      <dgm:t>
        <a:bodyPr/>
        <a:lstStyle/>
        <a:p>
          <a:r>
            <a:rPr lang="en-US" dirty="0"/>
            <a:t>NCDC Markets Management </a:t>
          </a:r>
        </a:p>
      </dgm:t>
    </dgm:pt>
    <dgm:pt modelId="{DA06ED1E-6AFE-475D-9B58-C16C03BDCFFA}" type="parTrans" cxnId="{C4CACEC4-69C0-484E-95D2-22F56ACFD1D1}">
      <dgm:prSet/>
      <dgm:spPr/>
      <dgm:t>
        <a:bodyPr/>
        <a:lstStyle/>
        <a:p>
          <a:endParaRPr lang="en-US"/>
        </a:p>
      </dgm:t>
    </dgm:pt>
    <dgm:pt modelId="{38917C76-60BF-4D1B-A5ED-21158F34350E}" type="sibTrans" cxnId="{C4CACEC4-69C0-484E-95D2-22F56ACFD1D1}">
      <dgm:prSet/>
      <dgm:spPr/>
      <dgm:t>
        <a:bodyPr/>
        <a:lstStyle/>
        <a:p>
          <a:endParaRPr lang="en-US"/>
        </a:p>
      </dgm:t>
    </dgm:pt>
    <dgm:pt modelId="{119E2322-AE93-4AC8-AD33-94AF1B995268}">
      <dgm:prSet phldrT="[Text]"/>
      <dgm:spPr/>
      <dgm:t>
        <a:bodyPr/>
        <a:lstStyle/>
        <a:p>
          <a:r>
            <a:rPr lang="en-US" dirty="0"/>
            <a:t>NCDC Markets Clerks</a:t>
          </a:r>
        </a:p>
      </dgm:t>
    </dgm:pt>
    <dgm:pt modelId="{B6136DB6-D91C-4D23-BB9A-FCE58B639044}" type="parTrans" cxnId="{D1A0B64D-B677-4794-9EC4-371F63C8AB48}">
      <dgm:prSet/>
      <dgm:spPr/>
      <dgm:t>
        <a:bodyPr/>
        <a:lstStyle/>
        <a:p>
          <a:endParaRPr lang="en-US"/>
        </a:p>
      </dgm:t>
    </dgm:pt>
    <dgm:pt modelId="{D6450ED6-810D-44D2-B4FF-A6F975EB6117}" type="sibTrans" cxnId="{D1A0B64D-B677-4794-9EC4-371F63C8AB48}">
      <dgm:prSet/>
      <dgm:spPr/>
      <dgm:t>
        <a:bodyPr/>
        <a:lstStyle/>
        <a:p>
          <a:endParaRPr lang="en-US"/>
        </a:p>
      </dgm:t>
    </dgm:pt>
    <dgm:pt modelId="{C56960E4-C5E9-4BBF-9BD2-74C13D6DC6AB}">
      <dgm:prSet phldrT="[Text]"/>
      <dgm:spPr/>
      <dgm:t>
        <a:bodyPr/>
        <a:lstStyle/>
        <a:p>
          <a:r>
            <a:rPr lang="en-US" dirty="0"/>
            <a:t>Market vendors</a:t>
          </a:r>
        </a:p>
      </dgm:t>
    </dgm:pt>
    <dgm:pt modelId="{536ACF04-D99C-4F50-B8BF-823F7BC50050}" type="parTrans" cxnId="{D0CBF920-2FBA-45F5-B324-8B5270FD29C5}">
      <dgm:prSet/>
      <dgm:spPr/>
      <dgm:t>
        <a:bodyPr/>
        <a:lstStyle/>
        <a:p>
          <a:endParaRPr lang="en-US"/>
        </a:p>
      </dgm:t>
    </dgm:pt>
    <dgm:pt modelId="{30B07F91-A2D5-44CB-88F7-108A492253D5}" type="sibTrans" cxnId="{D0CBF920-2FBA-45F5-B324-8B5270FD29C5}">
      <dgm:prSet/>
      <dgm:spPr/>
      <dgm:t>
        <a:bodyPr/>
        <a:lstStyle/>
        <a:p>
          <a:endParaRPr lang="en-US"/>
        </a:p>
      </dgm:t>
    </dgm:pt>
    <dgm:pt modelId="{438301B0-4D53-49A7-80AA-A8480EA2E66A}" type="pres">
      <dgm:prSet presAssocID="{71E1224C-CAA0-4634-A9F8-A0D449FF06E5}" presName="cycle" presStyleCnt="0">
        <dgm:presLayoutVars>
          <dgm:chMax val="1"/>
          <dgm:dir/>
          <dgm:animLvl val="ctr"/>
          <dgm:resizeHandles val="exact"/>
        </dgm:presLayoutVars>
      </dgm:prSet>
      <dgm:spPr/>
      <dgm:t>
        <a:bodyPr/>
        <a:lstStyle/>
        <a:p>
          <a:endParaRPr lang="nl-NL"/>
        </a:p>
      </dgm:t>
    </dgm:pt>
    <dgm:pt modelId="{2F7592A3-AA08-4B82-949E-25B346D282E4}" type="pres">
      <dgm:prSet presAssocID="{5D321E21-0E5D-49E3-96FA-2AB74CEF4D24}" presName="centerShape" presStyleLbl="node0" presStyleIdx="0" presStyleCnt="1"/>
      <dgm:spPr/>
      <dgm:t>
        <a:bodyPr/>
        <a:lstStyle/>
        <a:p>
          <a:endParaRPr lang="nl-NL"/>
        </a:p>
      </dgm:t>
    </dgm:pt>
    <dgm:pt modelId="{20D1D089-C879-43C8-9556-D7A62109631F}" type="pres">
      <dgm:prSet presAssocID="{DA06ED1E-6AFE-475D-9B58-C16C03BDCFFA}" presName="parTrans" presStyleLbl="bgSibTrans2D1" presStyleIdx="0" presStyleCnt="3"/>
      <dgm:spPr/>
      <dgm:t>
        <a:bodyPr/>
        <a:lstStyle/>
        <a:p>
          <a:endParaRPr lang="nl-NL"/>
        </a:p>
      </dgm:t>
    </dgm:pt>
    <dgm:pt modelId="{A8525FF4-76F1-40E9-8F63-3AB8F8C48580}" type="pres">
      <dgm:prSet presAssocID="{0ECAD393-52B3-4BF2-BC26-C82F70F2D0D7}" presName="node" presStyleLbl="node1" presStyleIdx="0" presStyleCnt="3">
        <dgm:presLayoutVars>
          <dgm:bulletEnabled val="1"/>
        </dgm:presLayoutVars>
      </dgm:prSet>
      <dgm:spPr/>
      <dgm:t>
        <a:bodyPr/>
        <a:lstStyle/>
        <a:p>
          <a:endParaRPr lang="nl-NL"/>
        </a:p>
      </dgm:t>
    </dgm:pt>
    <dgm:pt modelId="{A835C89B-A961-4E38-969B-89B4B80051A7}" type="pres">
      <dgm:prSet presAssocID="{B6136DB6-D91C-4D23-BB9A-FCE58B639044}" presName="parTrans" presStyleLbl="bgSibTrans2D1" presStyleIdx="1" presStyleCnt="3"/>
      <dgm:spPr/>
      <dgm:t>
        <a:bodyPr/>
        <a:lstStyle/>
        <a:p>
          <a:endParaRPr lang="nl-NL"/>
        </a:p>
      </dgm:t>
    </dgm:pt>
    <dgm:pt modelId="{B0570345-6738-4476-A83E-B1899AE614A5}" type="pres">
      <dgm:prSet presAssocID="{119E2322-AE93-4AC8-AD33-94AF1B995268}" presName="node" presStyleLbl="node1" presStyleIdx="1" presStyleCnt="3">
        <dgm:presLayoutVars>
          <dgm:bulletEnabled val="1"/>
        </dgm:presLayoutVars>
      </dgm:prSet>
      <dgm:spPr/>
      <dgm:t>
        <a:bodyPr/>
        <a:lstStyle/>
        <a:p>
          <a:endParaRPr lang="nl-NL"/>
        </a:p>
      </dgm:t>
    </dgm:pt>
    <dgm:pt modelId="{43E62A40-D4C2-48E7-8667-61481EA58C53}" type="pres">
      <dgm:prSet presAssocID="{536ACF04-D99C-4F50-B8BF-823F7BC50050}" presName="parTrans" presStyleLbl="bgSibTrans2D1" presStyleIdx="2" presStyleCnt="3"/>
      <dgm:spPr/>
      <dgm:t>
        <a:bodyPr/>
        <a:lstStyle/>
        <a:p>
          <a:endParaRPr lang="nl-NL"/>
        </a:p>
      </dgm:t>
    </dgm:pt>
    <dgm:pt modelId="{E30645F3-5578-4CA7-A508-E24D4F62E647}" type="pres">
      <dgm:prSet presAssocID="{C56960E4-C5E9-4BBF-9BD2-74C13D6DC6AB}" presName="node" presStyleLbl="node1" presStyleIdx="2" presStyleCnt="3">
        <dgm:presLayoutVars>
          <dgm:bulletEnabled val="1"/>
        </dgm:presLayoutVars>
      </dgm:prSet>
      <dgm:spPr/>
      <dgm:t>
        <a:bodyPr/>
        <a:lstStyle/>
        <a:p>
          <a:endParaRPr lang="nl-NL"/>
        </a:p>
      </dgm:t>
    </dgm:pt>
  </dgm:ptLst>
  <dgm:cxnLst>
    <dgm:cxn modelId="{E04888EC-6FCB-459B-B2BC-DC404B17CE7E}" srcId="{71E1224C-CAA0-4634-A9F8-A0D449FF06E5}" destId="{5D321E21-0E5D-49E3-96FA-2AB74CEF4D24}" srcOrd="0" destOrd="0" parTransId="{B12D66B4-C5D5-44E4-89F8-8CB1B2CFB297}" sibTransId="{2C516414-F8CC-40EC-908E-6E90AB8E87F8}"/>
    <dgm:cxn modelId="{292850D0-8246-E449-87BC-250B20B2FAD1}" type="presOf" srcId="{0ECAD393-52B3-4BF2-BC26-C82F70F2D0D7}" destId="{A8525FF4-76F1-40E9-8F63-3AB8F8C48580}" srcOrd="0" destOrd="0" presId="urn:microsoft.com/office/officeart/2005/8/layout/radial4"/>
    <dgm:cxn modelId="{C36184F1-3C7A-9741-B981-7EA3C8645654}" type="presOf" srcId="{B6136DB6-D91C-4D23-BB9A-FCE58B639044}" destId="{A835C89B-A961-4E38-969B-89B4B80051A7}" srcOrd="0" destOrd="0" presId="urn:microsoft.com/office/officeart/2005/8/layout/radial4"/>
    <dgm:cxn modelId="{C4CACEC4-69C0-484E-95D2-22F56ACFD1D1}" srcId="{5D321E21-0E5D-49E3-96FA-2AB74CEF4D24}" destId="{0ECAD393-52B3-4BF2-BC26-C82F70F2D0D7}" srcOrd="0" destOrd="0" parTransId="{DA06ED1E-6AFE-475D-9B58-C16C03BDCFFA}" sibTransId="{38917C76-60BF-4D1B-A5ED-21158F34350E}"/>
    <dgm:cxn modelId="{D1A0B64D-B677-4794-9EC4-371F63C8AB48}" srcId="{5D321E21-0E5D-49E3-96FA-2AB74CEF4D24}" destId="{119E2322-AE93-4AC8-AD33-94AF1B995268}" srcOrd="1" destOrd="0" parTransId="{B6136DB6-D91C-4D23-BB9A-FCE58B639044}" sibTransId="{D6450ED6-810D-44D2-B4FF-A6F975EB6117}"/>
    <dgm:cxn modelId="{D0CBF920-2FBA-45F5-B324-8B5270FD29C5}" srcId="{5D321E21-0E5D-49E3-96FA-2AB74CEF4D24}" destId="{C56960E4-C5E9-4BBF-9BD2-74C13D6DC6AB}" srcOrd="2" destOrd="0" parTransId="{536ACF04-D99C-4F50-B8BF-823F7BC50050}" sibTransId="{30B07F91-A2D5-44CB-88F7-108A492253D5}"/>
    <dgm:cxn modelId="{C0F5DC98-F45B-E74F-A468-68408E37F087}" type="presOf" srcId="{C56960E4-C5E9-4BBF-9BD2-74C13D6DC6AB}" destId="{E30645F3-5578-4CA7-A508-E24D4F62E647}" srcOrd="0" destOrd="0" presId="urn:microsoft.com/office/officeart/2005/8/layout/radial4"/>
    <dgm:cxn modelId="{CA508629-E62E-2642-A4CB-0912EC5C543D}" type="presOf" srcId="{536ACF04-D99C-4F50-B8BF-823F7BC50050}" destId="{43E62A40-D4C2-48E7-8667-61481EA58C53}" srcOrd="0" destOrd="0" presId="urn:microsoft.com/office/officeart/2005/8/layout/radial4"/>
    <dgm:cxn modelId="{58C47D44-5816-1049-A60E-6AA11E0FA35E}" type="presOf" srcId="{5D321E21-0E5D-49E3-96FA-2AB74CEF4D24}" destId="{2F7592A3-AA08-4B82-949E-25B346D282E4}" srcOrd="0" destOrd="0" presId="urn:microsoft.com/office/officeart/2005/8/layout/radial4"/>
    <dgm:cxn modelId="{DE07CC23-2AC0-8F42-A5B5-490F0F8C816E}" type="presOf" srcId="{DA06ED1E-6AFE-475D-9B58-C16C03BDCFFA}" destId="{20D1D089-C879-43C8-9556-D7A62109631F}" srcOrd="0" destOrd="0" presId="urn:microsoft.com/office/officeart/2005/8/layout/radial4"/>
    <dgm:cxn modelId="{6A59EC06-7BF1-8A49-917E-1CF7DBF22285}" type="presOf" srcId="{119E2322-AE93-4AC8-AD33-94AF1B995268}" destId="{B0570345-6738-4476-A83E-B1899AE614A5}" srcOrd="0" destOrd="0" presId="urn:microsoft.com/office/officeart/2005/8/layout/radial4"/>
    <dgm:cxn modelId="{41E20202-08B5-2743-9566-9DC0EC9E6293}" type="presOf" srcId="{71E1224C-CAA0-4634-A9F8-A0D449FF06E5}" destId="{438301B0-4D53-49A7-80AA-A8480EA2E66A}" srcOrd="0" destOrd="0" presId="urn:microsoft.com/office/officeart/2005/8/layout/radial4"/>
    <dgm:cxn modelId="{D5F0D0C2-9A6D-DC4F-8E10-79C9AD7C6A38}" type="presParOf" srcId="{438301B0-4D53-49A7-80AA-A8480EA2E66A}" destId="{2F7592A3-AA08-4B82-949E-25B346D282E4}" srcOrd="0" destOrd="0" presId="urn:microsoft.com/office/officeart/2005/8/layout/radial4"/>
    <dgm:cxn modelId="{D7993F23-8262-E546-90D6-D1B8B2943903}" type="presParOf" srcId="{438301B0-4D53-49A7-80AA-A8480EA2E66A}" destId="{20D1D089-C879-43C8-9556-D7A62109631F}" srcOrd="1" destOrd="0" presId="urn:microsoft.com/office/officeart/2005/8/layout/radial4"/>
    <dgm:cxn modelId="{3CBE8EEB-AA06-9B44-B7A4-727662C39EAB}" type="presParOf" srcId="{438301B0-4D53-49A7-80AA-A8480EA2E66A}" destId="{A8525FF4-76F1-40E9-8F63-3AB8F8C48580}" srcOrd="2" destOrd="0" presId="urn:microsoft.com/office/officeart/2005/8/layout/radial4"/>
    <dgm:cxn modelId="{A598C650-4D48-D74F-B2EE-7F263EE1FF21}" type="presParOf" srcId="{438301B0-4D53-49A7-80AA-A8480EA2E66A}" destId="{A835C89B-A961-4E38-969B-89B4B80051A7}" srcOrd="3" destOrd="0" presId="urn:microsoft.com/office/officeart/2005/8/layout/radial4"/>
    <dgm:cxn modelId="{C8404A1E-A2C4-EB4A-8496-13A9D65A74E5}" type="presParOf" srcId="{438301B0-4D53-49A7-80AA-A8480EA2E66A}" destId="{B0570345-6738-4476-A83E-B1899AE614A5}" srcOrd="4" destOrd="0" presId="urn:microsoft.com/office/officeart/2005/8/layout/radial4"/>
    <dgm:cxn modelId="{EC431EE4-FD84-EC47-928B-56B60E27A4D1}" type="presParOf" srcId="{438301B0-4D53-49A7-80AA-A8480EA2E66A}" destId="{43E62A40-D4C2-48E7-8667-61481EA58C53}" srcOrd="5" destOrd="0" presId="urn:microsoft.com/office/officeart/2005/8/layout/radial4"/>
    <dgm:cxn modelId="{047F2263-2C7A-F442-A9B5-E22E3B89F0E5}" type="presParOf" srcId="{438301B0-4D53-49A7-80AA-A8480EA2E66A}" destId="{E30645F3-5578-4CA7-A508-E24D4F62E647}" srcOrd="6"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7592A3-AA08-4B82-949E-25B346D282E4}">
      <dsp:nvSpPr>
        <dsp:cNvPr id="0" name=""/>
        <dsp:cNvSpPr/>
      </dsp:nvSpPr>
      <dsp:spPr>
        <a:xfrm>
          <a:off x="2003604" y="2209385"/>
          <a:ext cx="1659193" cy="165919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a:t>Fee collection system</a:t>
          </a:r>
        </a:p>
      </dsp:txBody>
      <dsp:txXfrm>
        <a:off x="2246587" y="2452368"/>
        <a:ext cx="1173227" cy="1173227"/>
      </dsp:txXfrm>
    </dsp:sp>
    <dsp:sp modelId="{20D1D089-C879-43C8-9556-D7A62109631F}">
      <dsp:nvSpPr>
        <dsp:cNvPr id="0" name=""/>
        <dsp:cNvSpPr/>
      </dsp:nvSpPr>
      <dsp:spPr>
        <a:xfrm rot="12900000">
          <a:off x="726422" y="1849352"/>
          <a:ext cx="1490947" cy="47287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525FF4-76F1-40E9-8F63-3AB8F8C48580}">
      <dsp:nvSpPr>
        <dsp:cNvPr id="0" name=""/>
        <dsp:cNvSpPr/>
      </dsp:nvSpPr>
      <dsp:spPr>
        <a:xfrm>
          <a:off x="73123" y="1027707"/>
          <a:ext cx="1576233" cy="126098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a:t>NCDC Markets Management </a:t>
          </a:r>
        </a:p>
      </dsp:txBody>
      <dsp:txXfrm>
        <a:off x="110056" y="1064640"/>
        <a:ext cx="1502367" cy="1187120"/>
      </dsp:txXfrm>
    </dsp:sp>
    <dsp:sp modelId="{A835C89B-A961-4E38-969B-89B4B80051A7}">
      <dsp:nvSpPr>
        <dsp:cNvPr id="0" name=""/>
        <dsp:cNvSpPr/>
      </dsp:nvSpPr>
      <dsp:spPr>
        <a:xfrm rot="16200000">
          <a:off x="2087727" y="1140702"/>
          <a:ext cx="1490947" cy="47287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0570345-6738-4476-A83E-B1899AE614A5}">
      <dsp:nvSpPr>
        <dsp:cNvPr id="0" name=""/>
        <dsp:cNvSpPr/>
      </dsp:nvSpPr>
      <dsp:spPr>
        <a:xfrm>
          <a:off x="2045084" y="1169"/>
          <a:ext cx="1576233" cy="126098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a:t>NCDC Markets Clerks</a:t>
          </a:r>
        </a:p>
      </dsp:txBody>
      <dsp:txXfrm>
        <a:off x="2082017" y="38102"/>
        <a:ext cx="1502367" cy="1187120"/>
      </dsp:txXfrm>
    </dsp:sp>
    <dsp:sp modelId="{43E62A40-D4C2-48E7-8667-61481EA58C53}">
      <dsp:nvSpPr>
        <dsp:cNvPr id="0" name=""/>
        <dsp:cNvSpPr/>
      </dsp:nvSpPr>
      <dsp:spPr>
        <a:xfrm rot="19500000">
          <a:off x="3449031" y="1849352"/>
          <a:ext cx="1490947" cy="47287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0645F3-5578-4CA7-A508-E24D4F62E647}">
      <dsp:nvSpPr>
        <dsp:cNvPr id="0" name=""/>
        <dsp:cNvSpPr/>
      </dsp:nvSpPr>
      <dsp:spPr>
        <a:xfrm>
          <a:off x="4017044" y="1027707"/>
          <a:ext cx="1576233" cy="126098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a:t>Market vendors</a:t>
          </a:r>
        </a:p>
      </dsp:txBody>
      <dsp:txXfrm>
        <a:off x="4053977" y="1064640"/>
        <a:ext cx="1502367" cy="1187120"/>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636A2A2E-8913-0E4E-8329-BCBF6766B0D7}" type="datetimeFigureOut">
              <a:rPr lang="nl-NL" smtClean="0"/>
              <a:t>12-6-2018</a:t>
            </a:fld>
            <a:endParaRPr lang="nl-NL"/>
          </a:p>
        </p:txBody>
      </p:sp>
      <p:sp>
        <p:nvSpPr>
          <p:cNvPr id="4" name="Tijdelijke aanduiding voor voettekst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0A16317D-A4A7-5A47-B343-296214BB6886}" type="slidenum">
              <a:rPr lang="nl-NL" smtClean="0"/>
              <a:t>‹#›</a:t>
            </a:fld>
            <a:endParaRPr lang="nl-NL"/>
          </a:p>
        </p:txBody>
      </p:sp>
    </p:spTree>
    <p:extLst>
      <p:ext uri="{BB962C8B-B14F-4D97-AF65-F5344CB8AC3E}">
        <p14:creationId xmlns:p14="http://schemas.microsoft.com/office/powerpoint/2010/main" val="23465621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E7AECF0D-6756-6F42-97BA-4AD5B2E244E4}" type="datetimeFigureOut">
              <a:rPr lang="nl-NL" smtClean="0"/>
              <a:t>12-6-2018</a:t>
            </a:fld>
            <a:endParaRPr lang="nl-NL"/>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6" name="Tijdelijke aanduiding voor voettekst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3F2CED9F-A0D8-FD40-BFA5-DF65B3EC035C}" type="slidenum">
              <a:rPr lang="nl-NL" smtClean="0"/>
              <a:t>‹#›</a:t>
            </a:fld>
            <a:endParaRPr lang="nl-NL"/>
          </a:p>
        </p:txBody>
      </p:sp>
    </p:spTree>
    <p:extLst>
      <p:ext uri="{BB962C8B-B14F-4D97-AF65-F5344CB8AC3E}">
        <p14:creationId xmlns:p14="http://schemas.microsoft.com/office/powerpoint/2010/main" val="168912579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F2CED9F-A0D8-FD40-BFA5-DF65B3EC035C}" type="slidenum">
              <a:rPr lang="nl-NL" smtClean="0"/>
              <a:t>1</a:t>
            </a:fld>
            <a:endParaRPr lang="nl-NL"/>
          </a:p>
        </p:txBody>
      </p:sp>
    </p:spTree>
    <p:extLst>
      <p:ext uri="{BB962C8B-B14F-4D97-AF65-F5344CB8AC3E}">
        <p14:creationId xmlns:p14="http://schemas.microsoft.com/office/powerpoint/2010/main" val="4196738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dirty="0" smtClean="0"/>
              <a:t>Pic:</a:t>
            </a:r>
            <a:r>
              <a:rPr lang="en-GB" sz="1600" baseline="0" dirty="0" smtClean="0"/>
              <a:t> </a:t>
            </a:r>
            <a:r>
              <a:rPr lang="en-GB" sz="1600" dirty="0" smtClean="0"/>
              <a:t>NCDC </a:t>
            </a:r>
            <a:r>
              <a:rPr lang="en-GB" sz="1600" dirty="0" smtClean="0"/>
              <a:t>Gender Desk Officer (who was Acting Markets Manager at the time of photo) sensitising vendors at Boroko Market on the upcoming pilot on the fee collection system.</a:t>
            </a:r>
          </a:p>
          <a:p>
            <a:endParaRPr lang="nl-NL" sz="1600" dirty="0"/>
          </a:p>
        </p:txBody>
      </p:sp>
      <p:sp>
        <p:nvSpPr>
          <p:cNvPr id="4" name="Tijdelijke aanduiding voor dianummer 3"/>
          <p:cNvSpPr>
            <a:spLocks noGrp="1"/>
          </p:cNvSpPr>
          <p:nvPr>
            <p:ph type="sldNum" sz="quarter" idx="10"/>
          </p:nvPr>
        </p:nvSpPr>
        <p:spPr/>
        <p:txBody>
          <a:bodyPr/>
          <a:lstStyle/>
          <a:p>
            <a:fld id="{3F2CED9F-A0D8-FD40-BFA5-DF65B3EC035C}" type="slidenum">
              <a:rPr lang="nl-NL" smtClean="0"/>
              <a:t>10</a:t>
            </a:fld>
            <a:endParaRPr lang="nl-NL"/>
          </a:p>
        </p:txBody>
      </p:sp>
    </p:spTree>
    <p:extLst>
      <p:ext uri="{BB962C8B-B14F-4D97-AF65-F5344CB8AC3E}">
        <p14:creationId xmlns:p14="http://schemas.microsoft.com/office/powerpoint/2010/main" val="2953285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F2CED9F-A0D8-FD40-BFA5-DF65B3EC035C}" type="slidenum">
              <a:rPr lang="nl-NL" smtClean="0"/>
              <a:t>11</a:t>
            </a:fld>
            <a:endParaRPr lang="nl-NL"/>
          </a:p>
        </p:txBody>
      </p:sp>
    </p:spTree>
    <p:extLst>
      <p:ext uri="{BB962C8B-B14F-4D97-AF65-F5344CB8AC3E}">
        <p14:creationId xmlns:p14="http://schemas.microsoft.com/office/powerpoint/2010/main" val="3266191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F2CED9F-A0D8-FD40-BFA5-DF65B3EC035C}" type="slidenum">
              <a:rPr lang="nl-NL" smtClean="0"/>
              <a:t>12</a:t>
            </a:fld>
            <a:endParaRPr lang="nl-NL"/>
          </a:p>
        </p:txBody>
      </p:sp>
    </p:spTree>
    <p:extLst>
      <p:ext uri="{BB962C8B-B14F-4D97-AF65-F5344CB8AC3E}">
        <p14:creationId xmlns:p14="http://schemas.microsoft.com/office/powerpoint/2010/main" val="3327051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sz="1500" dirty="0" smtClean="0"/>
              <a:t>Prior to the launch of the pilot at Boroko Market, training was conducted for all the users of the systems. </a:t>
            </a:r>
            <a:endParaRPr lang="en-GB" sz="1500" dirty="0" smtClean="0"/>
          </a:p>
          <a:p>
            <a:r>
              <a:rPr lang="en-GB" sz="1500" dirty="0" smtClean="0"/>
              <a:t>This </a:t>
            </a:r>
            <a:r>
              <a:rPr lang="en-GB" sz="1500" dirty="0" smtClean="0"/>
              <a:t>included the ticketing officers who would collect the fees and update the computerised system at the markets. </a:t>
            </a:r>
          </a:p>
          <a:p>
            <a:r>
              <a:rPr lang="en-GB" sz="1500" dirty="0" smtClean="0"/>
              <a:t>NCDC Market Management was also trained to access the database to check payment status at markets, as well as to ensure cash submitted to the City Hall matched the amount reported online. </a:t>
            </a:r>
          </a:p>
          <a:p>
            <a:r>
              <a:rPr lang="en-GB" sz="1500" dirty="0" smtClean="0"/>
              <a:t>Vendors were also trained on the system and the requirements for signing up as a regular vendor. </a:t>
            </a:r>
            <a:r>
              <a:rPr lang="en-GB" sz="1500" dirty="0" smtClean="0"/>
              <a:t/>
            </a:r>
            <a:br>
              <a:rPr lang="en-GB" sz="1500" dirty="0" smtClean="0"/>
            </a:br>
            <a:r>
              <a:rPr lang="en-GB" sz="1500" dirty="0" smtClean="0"/>
              <a:t>Vendors </a:t>
            </a:r>
            <a:r>
              <a:rPr lang="en-GB" sz="1500" dirty="0" smtClean="0"/>
              <a:t>were given the choice whether to take part in the pilot or not. </a:t>
            </a:r>
            <a:r>
              <a:rPr lang="en-GB" sz="1500" dirty="0" smtClean="0"/>
              <a:t/>
            </a:r>
            <a:br>
              <a:rPr lang="en-GB" sz="1500" dirty="0" smtClean="0"/>
            </a:br>
            <a:r>
              <a:rPr lang="en-GB" sz="1500" dirty="0" smtClean="0"/>
              <a:t>All </a:t>
            </a:r>
            <a:r>
              <a:rPr lang="en-GB" sz="1500" dirty="0" smtClean="0"/>
              <a:t>the vendors who participated in the training chose to participate in the pilot as regular vendors.</a:t>
            </a:r>
          </a:p>
          <a:p>
            <a:endParaRPr lang="nl-NL" dirty="0"/>
          </a:p>
        </p:txBody>
      </p:sp>
      <p:sp>
        <p:nvSpPr>
          <p:cNvPr id="4" name="Tijdelijke aanduiding voor dianummer 3"/>
          <p:cNvSpPr>
            <a:spLocks noGrp="1"/>
          </p:cNvSpPr>
          <p:nvPr>
            <p:ph type="sldNum" sz="quarter" idx="10"/>
          </p:nvPr>
        </p:nvSpPr>
        <p:spPr/>
        <p:txBody>
          <a:bodyPr/>
          <a:lstStyle/>
          <a:p>
            <a:fld id="{3F2CED9F-A0D8-FD40-BFA5-DF65B3EC035C}" type="slidenum">
              <a:rPr lang="nl-NL" smtClean="0"/>
              <a:t>13</a:t>
            </a:fld>
            <a:endParaRPr lang="nl-NL"/>
          </a:p>
        </p:txBody>
      </p:sp>
    </p:spTree>
    <p:extLst>
      <p:ext uri="{BB962C8B-B14F-4D97-AF65-F5344CB8AC3E}">
        <p14:creationId xmlns:p14="http://schemas.microsoft.com/office/powerpoint/2010/main" val="344540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F2CED9F-A0D8-FD40-BFA5-DF65B3EC035C}" type="slidenum">
              <a:rPr lang="nl-NL" smtClean="0"/>
              <a:t>14</a:t>
            </a:fld>
            <a:endParaRPr lang="nl-NL"/>
          </a:p>
        </p:txBody>
      </p:sp>
    </p:spTree>
    <p:extLst>
      <p:ext uri="{BB962C8B-B14F-4D97-AF65-F5344CB8AC3E}">
        <p14:creationId xmlns:p14="http://schemas.microsoft.com/office/powerpoint/2010/main" val="95228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dirty="0" smtClean="0"/>
              <a:t>Following the 12-week pilot period, an evaluation of the system was conducted. </a:t>
            </a:r>
          </a:p>
          <a:p>
            <a:endParaRPr lang="nl-NL" dirty="0"/>
          </a:p>
        </p:txBody>
      </p:sp>
      <p:sp>
        <p:nvSpPr>
          <p:cNvPr id="4" name="Tijdelijke aanduiding voor dianummer 3"/>
          <p:cNvSpPr>
            <a:spLocks noGrp="1"/>
          </p:cNvSpPr>
          <p:nvPr>
            <p:ph type="sldNum" sz="quarter" idx="10"/>
          </p:nvPr>
        </p:nvSpPr>
        <p:spPr/>
        <p:txBody>
          <a:bodyPr/>
          <a:lstStyle/>
          <a:p>
            <a:fld id="{3F2CED9F-A0D8-FD40-BFA5-DF65B3EC035C}" type="slidenum">
              <a:rPr lang="nl-NL" smtClean="0"/>
              <a:t>15</a:t>
            </a:fld>
            <a:endParaRPr lang="nl-NL"/>
          </a:p>
        </p:txBody>
      </p:sp>
    </p:spTree>
    <p:extLst>
      <p:ext uri="{BB962C8B-B14F-4D97-AF65-F5344CB8AC3E}">
        <p14:creationId xmlns:p14="http://schemas.microsoft.com/office/powerpoint/2010/main" val="2527546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F2CED9F-A0D8-FD40-BFA5-DF65B3EC035C}" type="slidenum">
              <a:rPr lang="nl-NL" smtClean="0"/>
              <a:t>16</a:t>
            </a:fld>
            <a:endParaRPr lang="nl-NL"/>
          </a:p>
        </p:txBody>
      </p:sp>
    </p:spTree>
    <p:extLst>
      <p:ext uri="{BB962C8B-B14F-4D97-AF65-F5344CB8AC3E}">
        <p14:creationId xmlns:p14="http://schemas.microsoft.com/office/powerpoint/2010/main" val="3300547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F2CED9F-A0D8-FD40-BFA5-DF65B3EC035C}" type="slidenum">
              <a:rPr lang="nl-NL" smtClean="0"/>
              <a:t>17</a:t>
            </a:fld>
            <a:endParaRPr lang="nl-NL"/>
          </a:p>
        </p:txBody>
      </p:sp>
    </p:spTree>
    <p:extLst>
      <p:ext uri="{BB962C8B-B14F-4D97-AF65-F5344CB8AC3E}">
        <p14:creationId xmlns:p14="http://schemas.microsoft.com/office/powerpoint/2010/main" val="21478930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F2CED9F-A0D8-FD40-BFA5-DF65B3EC035C}" type="slidenum">
              <a:rPr lang="nl-NL" smtClean="0"/>
              <a:t>18</a:t>
            </a:fld>
            <a:endParaRPr lang="nl-NL"/>
          </a:p>
        </p:txBody>
      </p:sp>
    </p:spTree>
    <p:extLst>
      <p:ext uri="{BB962C8B-B14F-4D97-AF65-F5344CB8AC3E}">
        <p14:creationId xmlns:p14="http://schemas.microsoft.com/office/powerpoint/2010/main" val="12260265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F2CED9F-A0D8-FD40-BFA5-DF65B3EC035C}" type="slidenum">
              <a:rPr lang="nl-NL" smtClean="0"/>
              <a:t>19</a:t>
            </a:fld>
            <a:endParaRPr lang="nl-NL"/>
          </a:p>
        </p:txBody>
      </p:sp>
    </p:spTree>
    <p:extLst>
      <p:ext uri="{BB962C8B-B14F-4D97-AF65-F5344CB8AC3E}">
        <p14:creationId xmlns:p14="http://schemas.microsoft.com/office/powerpoint/2010/main" val="1023396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F2CED9F-A0D8-FD40-BFA5-DF65B3EC035C}" type="slidenum">
              <a:rPr lang="nl-NL" smtClean="0"/>
              <a:t>2</a:t>
            </a:fld>
            <a:endParaRPr lang="nl-NL"/>
          </a:p>
        </p:txBody>
      </p:sp>
    </p:spTree>
    <p:extLst>
      <p:ext uri="{BB962C8B-B14F-4D97-AF65-F5344CB8AC3E}">
        <p14:creationId xmlns:p14="http://schemas.microsoft.com/office/powerpoint/2010/main" val="39253520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1" algn="l"/>
            <a:r>
              <a:rPr lang="en-US" sz="1600" dirty="0" smtClean="0">
                <a:solidFill>
                  <a:schemeClr val="tx1"/>
                </a:solidFill>
                <a:latin typeface="Helvetica Neue Light"/>
                <a:cs typeface="Helvetica Neue Light"/>
              </a:rPr>
              <a:t>In summary, clerks &amp; management said that the new system:</a:t>
            </a:r>
          </a:p>
          <a:p>
            <a:pPr lvl="1" algn="l"/>
            <a:r>
              <a:rPr lang="en-US" sz="1600" dirty="0" smtClean="0">
                <a:solidFill>
                  <a:schemeClr val="tx1"/>
                </a:solidFill>
                <a:latin typeface="Helvetica Neue Light"/>
                <a:cs typeface="Helvetica Neue Light"/>
              </a:rPr>
              <a:t>Reduces </a:t>
            </a:r>
            <a:r>
              <a:rPr lang="en-US" sz="1600" dirty="0" smtClean="0">
                <a:solidFill>
                  <a:schemeClr val="tx1"/>
                </a:solidFill>
                <a:latin typeface="Helvetica Neue Light"/>
                <a:cs typeface="Helvetica Neue Light"/>
              </a:rPr>
              <a:t>their work load including fee collection revenue and </a:t>
            </a:r>
            <a:r>
              <a:rPr lang="en-US" sz="1600" dirty="0" smtClean="0">
                <a:solidFill>
                  <a:schemeClr val="tx1"/>
                </a:solidFill>
                <a:latin typeface="Helvetica Neue Light"/>
                <a:cs typeface="Helvetica Neue Light"/>
              </a:rPr>
              <a:t>administration</a:t>
            </a:r>
          </a:p>
          <a:p>
            <a:pPr lvl="1" algn="l"/>
            <a:r>
              <a:rPr lang="en-US" sz="1600" dirty="0" smtClean="0">
                <a:solidFill>
                  <a:schemeClr val="tx1"/>
                </a:solidFill>
                <a:latin typeface="Helvetica Neue Light"/>
                <a:cs typeface="Helvetica Neue Light"/>
              </a:rPr>
              <a:t>Problems/issues</a:t>
            </a:r>
            <a:r>
              <a:rPr lang="en-US" sz="1600" baseline="0" dirty="0" smtClean="0">
                <a:solidFill>
                  <a:schemeClr val="tx1"/>
                </a:solidFill>
                <a:latin typeface="Helvetica Neue Light"/>
                <a:cs typeface="Helvetica Neue Light"/>
              </a:rPr>
              <a:t> identified:</a:t>
            </a:r>
            <a:endParaRPr lang="en-US" sz="1600" dirty="0" smtClean="0">
              <a:solidFill>
                <a:schemeClr val="tx1"/>
              </a:solidFill>
              <a:latin typeface="Helvetica Neue Light"/>
              <a:cs typeface="Helvetica Neue Light"/>
            </a:endParaRPr>
          </a:p>
          <a:p>
            <a:pPr lvl="1" algn="l"/>
            <a:r>
              <a:rPr lang="en-US" sz="1600" dirty="0" smtClean="0">
                <a:solidFill>
                  <a:schemeClr val="tx1"/>
                </a:solidFill>
                <a:latin typeface="Helvetica Neue Light"/>
                <a:cs typeface="Helvetica Neue Light"/>
              </a:rPr>
              <a:t>Literacy </a:t>
            </a:r>
            <a:r>
              <a:rPr lang="en-US" sz="1600" dirty="0" smtClean="0">
                <a:solidFill>
                  <a:schemeClr val="tx1"/>
                </a:solidFill>
                <a:latin typeface="Helvetica Neue Light"/>
                <a:cs typeface="Helvetica Neue Light"/>
              </a:rPr>
              <a:t>level (clerks &amp; vendors)</a:t>
            </a:r>
            <a:endParaRPr lang="en-US" sz="1600" dirty="0" smtClean="0">
              <a:solidFill>
                <a:schemeClr val="tx1"/>
              </a:solidFill>
              <a:latin typeface="Helvetica Neue Light"/>
              <a:cs typeface="Helvetica Neue Light"/>
            </a:endParaRPr>
          </a:p>
          <a:p>
            <a:pPr lvl="1" algn="l"/>
            <a:r>
              <a:rPr lang="en-US" sz="1600" dirty="0" smtClean="0">
                <a:solidFill>
                  <a:schemeClr val="tx1"/>
                </a:solidFill>
                <a:latin typeface="Helvetica Neue Light"/>
                <a:cs typeface="Helvetica Neue Light"/>
              </a:rPr>
              <a:t>Leniency </a:t>
            </a:r>
            <a:r>
              <a:rPr lang="en-US" sz="1600" smtClean="0">
                <a:solidFill>
                  <a:schemeClr val="tx1"/>
                </a:solidFill>
                <a:latin typeface="Helvetica Neue Light"/>
                <a:cs typeface="Helvetica Neue Light"/>
              </a:rPr>
              <a:t>/ safety</a:t>
            </a:r>
            <a:endParaRPr lang="en-US" sz="1600" dirty="0" smtClean="0">
              <a:solidFill>
                <a:schemeClr val="tx1"/>
              </a:solidFill>
              <a:latin typeface="Helvetica Neue Light"/>
              <a:cs typeface="Helvetica Neue Light"/>
            </a:endParaRPr>
          </a:p>
          <a:p>
            <a:pPr lvl="1" algn="l"/>
            <a:r>
              <a:rPr lang="en-US" sz="1600" dirty="0" smtClean="0">
                <a:solidFill>
                  <a:schemeClr val="tx1"/>
                </a:solidFill>
                <a:latin typeface="Helvetica Neue Light"/>
                <a:cs typeface="Helvetica Neue Light"/>
              </a:rPr>
              <a:t>The need for support to</a:t>
            </a:r>
            <a:r>
              <a:rPr lang="en-US" sz="1600" baseline="0" dirty="0" smtClean="0">
                <a:solidFill>
                  <a:schemeClr val="tx1"/>
                </a:solidFill>
                <a:latin typeface="Helvetica Neue Light"/>
                <a:cs typeface="Helvetica Neue Light"/>
              </a:rPr>
              <a:t> use </a:t>
            </a:r>
            <a:r>
              <a:rPr lang="en-US" sz="1600" dirty="0" smtClean="0">
                <a:solidFill>
                  <a:schemeClr val="tx1"/>
                </a:solidFill>
                <a:latin typeface="Helvetica Neue Light"/>
                <a:cs typeface="Helvetica Neue Light"/>
              </a:rPr>
              <a:t>the digital system and manage the market</a:t>
            </a:r>
          </a:p>
          <a:p>
            <a:endParaRPr lang="nl-NL" dirty="0"/>
          </a:p>
        </p:txBody>
      </p:sp>
      <p:sp>
        <p:nvSpPr>
          <p:cNvPr id="4" name="Tijdelijke aanduiding voor dianummer 3"/>
          <p:cNvSpPr>
            <a:spLocks noGrp="1"/>
          </p:cNvSpPr>
          <p:nvPr>
            <p:ph type="sldNum" sz="quarter" idx="10"/>
          </p:nvPr>
        </p:nvSpPr>
        <p:spPr/>
        <p:txBody>
          <a:bodyPr/>
          <a:lstStyle/>
          <a:p>
            <a:fld id="{3F2CED9F-A0D8-FD40-BFA5-DF65B3EC035C}" type="slidenum">
              <a:rPr lang="nl-NL" smtClean="0"/>
              <a:t>20</a:t>
            </a:fld>
            <a:endParaRPr lang="nl-NL"/>
          </a:p>
        </p:txBody>
      </p:sp>
    </p:spTree>
    <p:extLst>
      <p:ext uri="{BB962C8B-B14F-4D97-AF65-F5344CB8AC3E}">
        <p14:creationId xmlns:p14="http://schemas.microsoft.com/office/powerpoint/2010/main" val="13865763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Arial"/>
              <a:buChar char="•"/>
            </a:pPr>
            <a:r>
              <a:rPr lang="en-US" sz="1300" dirty="0" smtClean="0">
                <a:solidFill>
                  <a:schemeClr val="tx1"/>
                </a:solidFill>
                <a:latin typeface="Helvetica Neue Light"/>
                <a:cs typeface="Helvetica Neue Light"/>
              </a:rPr>
              <a:t>Usage of spaces changes over time. </a:t>
            </a:r>
            <a:br>
              <a:rPr lang="en-US" sz="1300" dirty="0" smtClean="0">
                <a:solidFill>
                  <a:schemeClr val="tx1"/>
                </a:solidFill>
                <a:latin typeface="Helvetica Neue Light"/>
                <a:cs typeface="Helvetica Neue Light"/>
              </a:rPr>
            </a:br>
            <a:r>
              <a:rPr lang="en-US" sz="1300" dirty="0" smtClean="0">
                <a:solidFill>
                  <a:schemeClr val="tx1"/>
                </a:solidFill>
                <a:latin typeface="Helvetica Neue Light"/>
                <a:cs typeface="Helvetica Neue Light"/>
              </a:rPr>
              <a:t>Vendors often have others minding their space, or empty spaces are occupied by casual vendors. </a:t>
            </a:r>
            <a:br>
              <a:rPr lang="en-US" sz="1300" dirty="0" smtClean="0">
                <a:solidFill>
                  <a:schemeClr val="tx1"/>
                </a:solidFill>
                <a:latin typeface="Helvetica Neue Light"/>
                <a:cs typeface="Helvetica Neue Light"/>
              </a:rPr>
            </a:br>
            <a:r>
              <a:rPr lang="en-US" sz="1300" dirty="0" smtClean="0">
                <a:solidFill>
                  <a:schemeClr val="tx1"/>
                </a:solidFill>
                <a:latin typeface="Helvetica Neue Light"/>
                <a:cs typeface="Helvetica Neue Light"/>
              </a:rPr>
              <a:t>There is a lack of space management and control by the clerks. </a:t>
            </a:r>
            <a:br>
              <a:rPr lang="en-US" sz="1300" dirty="0" smtClean="0">
                <a:solidFill>
                  <a:schemeClr val="tx1"/>
                </a:solidFill>
                <a:latin typeface="Helvetica Neue Light"/>
                <a:cs typeface="Helvetica Neue Light"/>
              </a:rPr>
            </a:br>
            <a:r>
              <a:rPr lang="en-US" sz="1300" dirty="0" smtClean="0">
                <a:solidFill>
                  <a:schemeClr val="tx1"/>
                </a:solidFill>
                <a:latin typeface="Helvetica Neue Light"/>
                <a:cs typeface="Helvetica Neue Light"/>
              </a:rPr>
              <a:t>Of those approached, only 49% of them had received the booklet and 52% of them had received a briefing on the system.</a:t>
            </a:r>
            <a:br>
              <a:rPr lang="en-US" sz="1300" dirty="0" smtClean="0">
                <a:solidFill>
                  <a:schemeClr val="tx1"/>
                </a:solidFill>
                <a:latin typeface="Helvetica Neue Light"/>
                <a:cs typeface="Helvetica Neue Light"/>
              </a:rPr>
            </a:br>
            <a:r>
              <a:rPr lang="en-US" sz="1300" dirty="0" smtClean="0">
                <a:solidFill>
                  <a:schemeClr val="tx1"/>
                </a:solidFill>
                <a:latin typeface="Helvetica Neue Light"/>
                <a:cs typeface="Helvetica Neue Light"/>
              </a:rPr>
              <a:t>40% of the vendors are selling on spaces that are not registered as theirs. </a:t>
            </a:r>
            <a:br>
              <a:rPr lang="en-US" sz="1300" dirty="0" smtClean="0">
                <a:solidFill>
                  <a:schemeClr val="tx1"/>
                </a:solidFill>
                <a:latin typeface="Helvetica Neue Light"/>
                <a:cs typeface="Helvetica Neue Light"/>
              </a:rPr>
            </a:br>
            <a:r>
              <a:rPr lang="en-US" sz="1300" dirty="0" smtClean="0">
                <a:solidFill>
                  <a:schemeClr val="tx1"/>
                </a:solidFill>
                <a:latin typeface="Helvetica Neue Light"/>
                <a:cs typeface="Helvetica Neue Light"/>
              </a:rPr>
              <a:t>As they are not registered/regular vendors, they prefer to pay daily fees. </a:t>
            </a:r>
          </a:p>
          <a:p>
            <a:pPr marL="285750" indent="-285750" algn="l">
              <a:buFont typeface="Arial"/>
              <a:buChar char="•"/>
            </a:pPr>
            <a:endParaRPr lang="en-US" sz="1300" dirty="0" smtClean="0">
              <a:solidFill>
                <a:schemeClr val="tx1"/>
              </a:solidFill>
              <a:latin typeface="Helvetica Neue Light"/>
              <a:cs typeface="Helvetica Neue Light"/>
            </a:endParaRPr>
          </a:p>
          <a:p>
            <a:pPr marL="285750" indent="-285750" algn="l">
              <a:buFont typeface="Arial"/>
              <a:buChar char="•"/>
            </a:pPr>
            <a:r>
              <a:rPr lang="en-US" sz="1300" dirty="0" smtClean="0">
                <a:solidFill>
                  <a:schemeClr val="tx1"/>
                </a:solidFill>
                <a:latin typeface="Helvetica Neue Light"/>
                <a:cs typeface="Helvetica Neue Light"/>
              </a:rPr>
              <a:t>Vendors who come 6 days a week are in general satisfied with the system, as they appreciate the financial benefit of being registered as regular vendors.</a:t>
            </a:r>
          </a:p>
          <a:p>
            <a:pPr marL="285750" indent="-285750" algn="l">
              <a:buFont typeface="Arial"/>
              <a:buChar char="•"/>
            </a:pPr>
            <a:endParaRPr lang="en-US" sz="1300" dirty="0" smtClean="0">
              <a:solidFill>
                <a:schemeClr val="tx1"/>
              </a:solidFill>
              <a:latin typeface="Helvetica Neue Light"/>
              <a:cs typeface="Helvetica Neue Light"/>
            </a:endParaRPr>
          </a:p>
          <a:p>
            <a:pPr marL="285750" indent="-285750" algn="l">
              <a:buFont typeface="Arial"/>
              <a:buChar char="•"/>
            </a:pPr>
            <a:r>
              <a:rPr lang="en-US" sz="1300" dirty="0" smtClean="0">
                <a:solidFill>
                  <a:schemeClr val="tx1"/>
                </a:solidFill>
                <a:latin typeface="Helvetica Neue Light"/>
                <a:cs typeface="Helvetica Neue Light"/>
              </a:rPr>
              <a:t>Vendors expect adequate facilities at the market in compensation for their market fee payments.</a:t>
            </a:r>
          </a:p>
          <a:p>
            <a:pPr marL="285750" indent="-285750" algn="l">
              <a:buFont typeface="Arial"/>
              <a:buChar char="•"/>
            </a:pPr>
            <a:endParaRPr lang="en-US" sz="1300" dirty="0" smtClean="0">
              <a:solidFill>
                <a:schemeClr val="tx1"/>
              </a:solidFill>
              <a:latin typeface="Helvetica Neue Light"/>
              <a:cs typeface="Helvetica Neue Light"/>
            </a:endParaRPr>
          </a:p>
          <a:p>
            <a:pPr marL="285750" indent="-285750" algn="l">
              <a:buFont typeface="Arial"/>
              <a:buChar char="•"/>
            </a:pPr>
            <a:r>
              <a:rPr lang="en-US" sz="1300" dirty="0" smtClean="0">
                <a:solidFill>
                  <a:schemeClr val="tx1"/>
                </a:solidFill>
                <a:latin typeface="Helvetica Neue Light"/>
                <a:cs typeface="Helvetica Neue Light"/>
              </a:rPr>
              <a:t>A large amount of outstanding payments accrued during the</a:t>
            </a:r>
            <a:r>
              <a:rPr lang="en-US" sz="1300" baseline="0" dirty="0" smtClean="0">
                <a:solidFill>
                  <a:schemeClr val="tx1"/>
                </a:solidFill>
                <a:latin typeface="Helvetica Neue Light"/>
                <a:cs typeface="Helvetica Neue Light"/>
              </a:rPr>
              <a:t> </a:t>
            </a:r>
            <a:r>
              <a:rPr lang="en-US" sz="1300" dirty="0" smtClean="0">
                <a:solidFill>
                  <a:schemeClr val="tx1"/>
                </a:solidFill>
                <a:latin typeface="Helvetica Neue Light"/>
                <a:cs typeface="Helvetica Neue Light"/>
              </a:rPr>
              <a:t>trial. This shows a</a:t>
            </a:r>
            <a:r>
              <a:rPr lang="en-GB" sz="1300" dirty="0" smtClean="0">
                <a:solidFill>
                  <a:schemeClr val="tx1"/>
                </a:solidFill>
                <a:latin typeface="Helvetica Neue Light"/>
                <a:cs typeface="Helvetica Neue Light"/>
              </a:rPr>
              <a:t> lack of dedicated human effort to monitor the system.</a:t>
            </a:r>
          </a:p>
          <a:p>
            <a:pPr marL="285750" indent="-285750" algn="l">
              <a:buFont typeface="Arial"/>
              <a:buChar char="•"/>
            </a:pPr>
            <a:endParaRPr lang="en-US" sz="1300" dirty="0" smtClean="0">
              <a:solidFill>
                <a:schemeClr val="tx1"/>
              </a:solidFill>
              <a:latin typeface="Helvetica Neue Light"/>
              <a:cs typeface="Helvetica Neue Light"/>
            </a:endParaRPr>
          </a:p>
          <a:p>
            <a:endParaRPr lang="en-AU" sz="1300" dirty="0">
              <a:solidFill>
                <a:schemeClr val="tx1"/>
              </a:solidFill>
            </a:endParaRPr>
          </a:p>
        </p:txBody>
      </p:sp>
      <p:sp>
        <p:nvSpPr>
          <p:cNvPr id="4" name="Slide Number Placeholder 3"/>
          <p:cNvSpPr>
            <a:spLocks noGrp="1"/>
          </p:cNvSpPr>
          <p:nvPr>
            <p:ph type="sldNum" sz="quarter" idx="10"/>
          </p:nvPr>
        </p:nvSpPr>
        <p:spPr/>
        <p:txBody>
          <a:bodyPr/>
          <a:lstStyle/>
          <a:p>
            <a:fld id="{3F2CED9F-A0D8-FD40-BFA5-DF65B3EC035C}" type="slidenum">
              <a:rPr lang="nl-NL" smtClean="0"/>
              <a:t>21</a:t>
            </a:fld>
            <a:endParaRPr lang="nl-NL"/>
          </a:p>
        </p:txBody>
      </p:sp>
    </p:spTree>
    <p:extLst>
      <p:ext uri="{BB962C8B-B14F-4D97-AF65-F5344CB8AC3E}">
        <p14:creationId xmlns:p14="http://schemas.microsoft.com/office/powerpoint/2010/main" val="15926987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F2CED9F-A0D8-FD40-BFA5-DF65B3EC035C}" type="slidenum">
              <a:rPr lang="nl-NL" smtClean="0"/>
              <a:t>22</a:t>
            </a:fld>
            <a:endParaRPr lang="nl-NL"/>
          </a:p>
        </p:txBody>
      </p:sp>
    </p:spTree>
    <p:extLst>
      <p:ext uri="{BB962C8B-B14F-4D97-AF65-F5344CB8AC3E}">
        <p14:creationId xmlns:p14="http://schemas.microsoft.com/office/powerpoint/2010/main" val="41633878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F2CED9F-A0D8-FD40-BFA5-DF65B3EC035C}" type="slidenum">
              <a:rPr lang="nl-NL" smtClean="0"/>
              <a:t>23</a:t>
            </a:fld>
            <a:endParaRPr lang="nl-NL"/>
          </a:p>
        </p:txBody>
      </p:sp>
    </p:spTree>
    <p:extLst>
      <p:ext uri="{BB962C8B-B14F-4D97-AF65-F5344CB8AC3E}">
        <p14:creationId xmlns:p14="http://schemas.microsoft.com/office/powerpoint/2010/main" val="4009227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F2CED9F-A0D8-FD40-BFA5-DF65B3EC035C}" type="slidenum">
              <a:rPr lang="nl-NL" smtClean="0"/>
              <a:t>3</a:t>
            </a:fld>
            <a:endParaRPr lang="nl-NL"/>
          </a:p>
        </p:txBody>
      </p:sp>
    </p:spTree>
    <p:extLst>
      <p:ext uri="{BB962C8B-B14F-4D97-AF65-F5344CB8AC3E}">
        <p14:creationId xmlns:p14="http://schemas.microsoft.com/office/powerpoint/2010/main" val="1305035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sz="1250" dirty="0" smtClean="0">
                <a:solidFill>
                  <a:schemeClr val="tx1"/>
                </a:solidFill>
              </a:rPr>
              <a:t>The Port Moresby Safe City Programme is a partnership between UN Women and NCDC. </a:t>
            </a:r>
            <a:r>
              <a:rPr lang="en-GB" sz="1250" dirty="0" smtClean="0">
                <a:solidFill>
                  <a:schemeClr val="tx1"/>
                </a:solidFill>
              </a:rPr>
              <a:t/>
            </a:r>
            <a:br>
              <a:rPr lang="en-GB" sz="1250" dirty="0" smtClean="0">
                <a:solidFill>
                  <a:schemeClr val="tx1"/>
                </a:solidFill>
              </a:rPr>
            </a:br>
            <a:r>
              <a:rPr lang="en-GB" sz="1250" dirty="0" smtClean="0">
                <a:solidFill>
                  <a:schemeClr val="tx1"/>
                </a:solidFill>
              </a:rPr>
              <a:t>The </a:t>
            </a:r>
            <a:r>
              <a:rPr lang="en-GB" sz="1250" dirty="0" smtClean="0">
                <a:solidFill>
                  <a:schemeClr val="tx1"/>
                </a:solidFill>
              </a:rPr>
              <a:t>Programme aims to improve safety in the city markets to improve the access for women and girls to economic opportunities and other services. </a:t>
            </a:r>
          </a:p>
          <a:p>
            <a:r>
              <a:rPr lang="en-GB" sz="1250" dirty="0" smtClean="0">
                <a:solidFill>
                  <a:schemeClr val="tx1"/>
                </a:solidFill>
              </a:rPr>
              <a:t>At most markets, vendors pay a daily fee to market clerks for the use of the space and facilities within the markets. </a:t>
            </a:r>
            <a:endParaRPr lang="en-GB" sz="1250" dirty="0" smtClean="0">
              <a:solidFill>
                <a:schemeClr val="tx1"/>
              </a:solidFill>
            </a:endParaRPr>
          </a:p>
          <a:p>
            <a:r>
              <a:rPr lang="en-GB" sz="1250" dirty="0" smtClean="0">
                <a:solidFill>
                  <a:schemeClr val="tx1"/>
                </a:solidFill>
              </a:rPr>
              <a:t>Some </a:t>
            </a:r>
            <a:r>
              <a:rPr lang="en-GB" sz="1250" dirty="0" smtClean="0">
                <a:solidFill>
                  <a:schemeClr val="tx1"/>
                </a:solidFill>
              </a:rPr>
              <a:t>challenges with the existing system include:</a:t>
            </a:r>
          </a:p>
          <a:p>
            <a:pPr marL="228600" indent="-228600">
              <a:buAutoNum type="arabicPeriod"/>
            </a:pPr>
            <a:r>
              <a:rPr lang="en-GB" sz="1250" dirty="0" smtClean="0">
                <a:solidFill>
                  <a:schemeClr val="tx1"/>
                </a:solidFill>
              </a:rPr>
              <a:t>Extortion for fees, perpetuated by market security personnel, market clerks, or others (usually men). Vendors (usually women) often end up paying more than the official daily fee to avoid repeated harassment by different groups for money.</a:t>
            </a:r>
          </a:p>
          <a:p>
            <a:pPr marL="228600" indent="-228600">
              <a:buAutoNum type="arabicPeriod"/>
            </a:pPr>
            <a:r>
              <a:rPr lang="en-GB" sz="1250" dirty="0" smtClean="0">
                <a:solidFill>
                  <a:schemeClr val="tx1"/>
                </a:solidFill>
              </a:rPr>
              <a:t>The cash collected daily is not accounted daily, resulting in significant leakage due to unauthorised “loans”, etc.</a:t>
            </a:r>
          </a:p>
          <a:p>
            <a:pPr marL="228600" indent="-228600">
              <a:buAutoNum type="arabicPeriod"/>
            </a:pPr>
            <a:r>
              <a:rPr lang="en-GB" sz="1250" dirty="0" smtClean="0">
                <a:solidFill>
                  <a:schemeClr val="tx1"/>
                </a:solidFill>
              </a:rPr>
              <a:t>The cash and paper receipt butts take a long time for clerks and office managers to count and acquit on a daily basis.</a:t>
            </a:r>
          </a:p>
          <a:p>
            <a:pPr marL="228600" indent="-228600">
              <a:buAutoNum type="arabicPeriod"/>
            </a:pPr>
            <a:r>
              <a:rPr lang="en-GB" sz="1250" dirty="0" smtClean="0">
                <a:solidFill>
                  <a:schemeClr val="tx1"/>
                </a:solidFill>
              </a:rPr>
              <a:t>The sale of tickets at gates disconnects spaces from the fees, resulting in the inability to manage how much space each vendor occupies. </a:t>
            </a:r>
            <a:endParaRPr lang="en-GB" sz="1250" dirty="0" smtClean="0">
              <a:solidFill>
                <a:schemeClr val="tx1"/>
              </a:solidFill>
            </a:endParaRPr>
          </a:p>
          <a:p>
            <a:pPr marL="0" indent="0">
              <a:buNone/>
            </a:pPr>
            <a:r>
              <a:rPr lang="en-GB" sz="1250" dirty="0" smtClean="0">
                <a:solidFill>
                  <a:schemeClr val="tx1"/>
                </a:solidFill>
              </a:rPr>
              <a:t>This </a:t>
            </a:r>
            <a:r>
              <a:rPr lang="en-GB" sz="1250" dirty="0" smtClean="0">
                <a:solidFill>
                  <a:schemeClr val="tx1"/>
                </a:solidFill>
              </a:rPr>
              <a:t>results in strong sense of territory among vendors with the consequence that new vendors face immense barriers in finding spaces in popular markets. </a:t>
            </a:r>
            <a:endParaRPr lang="en-GB" sz="1250" dirty="0" smtClean="0">
              <a:solidFill>
                <a:schemeClr val="tx1"/>
              </a:solidFill>
            </a:endParaRPr>
          </a:p>
          <a:p>
            <a:pPr marL="0" indent="0">
              <a:buNone/>
            </a:pPr>
            <a:endParaRPr lang="en-GB" sz="1250"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50" b="1" dirty="0" smtClean="0">
                <a:solidFill>
                  <a:schemeClr val="tx1"/>
                </a:solidFill>
                <a:latin typeface="Helvetica Neue Light"/>
                <a:cs typeface="Helvetica Neue Light"/>
              </a:rPr>
              <a:t>Intervention</a:t>
            </a:r>
            <a:r>
              <a:rPr lang="en-US" sz="1250" dirty="0" smtClean="0">
                <a:solidFill>
                  <a:schemeClr val="tx1"/>
                </a:solidFill>
                <a:latin typeface="Helvetica Neue Light"/>
                <a:cs typeface="Helvetica Neue Light"/>
              </a:rPr>
              <a:t>: a different fee collection system to address the challenges.</a:t>
            </a:r>
          </a:p>
          <a:p>
            <a:pPr marL="0" indent="0">
              <a:buNone/>
            </a:pPr>
            <a:endParaRPr lang="en-GB" dirty="0" smtClean="0">
              <a:solidFill>
                <a:schemeClr val="tx1"/>
              </a:solidFill>
            </a:endParaRPr>
          </a:p>
          <a:p>
            <a:endParaRPr lang="nl-NL" dirty="0"/>
          </a:p>
        </p:txBody>
      </p:sp>
      <p:sp>
        <p:nvSpPr>
          <p:cNvPr id="4" name="Tijdelijke aanduiding voor dianummer 3"/>
          <p:cNvSpPr>
            <a:spLocks noGrp="1"/>
          </p:cNvSpPr>
          <p:nvPr>
            <p:ph type="sldNum" sz="quarter" idx="10"/>
          </p:nvPr>
        </p:nvSpPr>
        <p:spPr/>
        <p:txBody>
          <a:bodyPr/>
          <a:lstStyle/>
          <a:p>
            <a:fld id="{3F2CED9F-A0D8-FD40-BFA5-DF65B3EC035C}" type="slidenum">
              <a:rPr lang="nl-NL" smtClean="0"/>
              <a:t>4</a:t>
            </a:fld>
            <a:endParaRPr lang="nl-NL"/>
          </a:p>
        </p:txBody>
      </p:sp>
    </p:spTree>
    <p:extLst>
      <p:ext uri="{BB962C8B-B14F-4D97-AF65-F5344CB8AC3E}">
        <p14:creationId xmlns:p14="http://schemas.microsoft.com/office/powerpoint/2010/main" val="3114985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300" dirty="0" smtClean="0">
                <a:solidFill>
                  <a:schemeClr val="tx1"/>
                </a:solidFill>
                <a:latin typeface="Helvetica Neue Light"/>
                <a:cs typeface="Helvetica Neue Light"/>
              </a:rPr>
              <a:t>We employed a </a:t>
            </a:r>
            <a:r>
              <a:rPr lang="nl-NL" sz="1300" dirty="0" smtClean="0">
                <a:solidFill>
                  <a:schemeClr val="tx1"/>
                </a:solidFill>
                <a:latin typeface="Helvetica Neue Light"/>
                <a:cs typeface="Helvetica Neue Light"/>
              </a:rPr>
              <a:t>human-centred </a:t>
            </a:r>
            <a:r>
              <a:rPr lang="nl-NL" sz="1300" dirty="0" smtClean="0">
                <a:solidFill>
                  <a:schemeClr val="tx1"/>
                </a:solidFill>
                <a:latin typeface="Helvetica Neue Light"/>
                <a:cs typeface="Helvetica Neue Light"/>
              </a:rPr>
              <a:t>design approach, </a:t>
            </a:r>
            <a:r>
              <a:rPr lang="nl-NL" sz="1300" dirty="0" smtClean="0">
                <a:solidFill>
                  <a:schemeClr val="tx1"/>
                </a:solidFill>
                <a:latin typeface="Helvetica Neue Light"/>
                <a:cs typeface="Helvetica Neue Light"/>
              </a:rPr>
              <a:t/>
            </a:r>
            <a:br>
              <a:rPr lang="nl-NL" sz="1300" dirty="0" smtClean="0">
                <a:solidFill>
                  <a:schemeClr val="tx1"/>
                </a:solidFill>
                <a:latin typeface="Helvetica Neue Light"/>
                <a:cs typeface="Helvetica Neue Light"/>
              </a:rPr>
            </a:br>
            <a:r>
              <a:rPr lang="nl-NL" sz="1300" dirty="0" smtClean="0">
                <a:solidFill>
                  <a:schemeClr val="tx1"/>
                </a:solidFill>
                <a:latin typeface="Helvetica Neue Light"/>
                <a:cs typeface="Helvetica Neue Light"/>
              </a:rPr>
              <a:t>which </a:t>
            </a:r>
            <a:r>
              <a:rPr lang="nl-NL" sz="1300" dirty="0" smtClean="0">
                <a:solidFill>
                  <a:schemeClr val="tx1"/>
                </a:solidFill>
                <a:latin typeface="Helvetica Neue Light"/>
                <a:cs typeface="Helvetica Neue Light"/>
              </a:rPr>
              <a:t>refers to a problem solving methodology that involves the people (or users) for whom the service is intended in the design process of a system. </a:t>
            </a:r>
            <a:r>
              <a:rPr lang="nl-NL" sz="1300" dirty="0" smtClean="0">
                <a:solidFill>
                  <a:schemeClr val="tx1"/>
                </a:solidFill>
                <a:latin typeface="Helvetica Neue Light"/>
                <a:cs typeface="Helvetica Neue Light"/>
              </a:rPr>
              <a:t/>
            </a:r>
            <a:br>
              <a:rPr lang="nl-NL" sz="1300" dirty="0" smtClean="0">
                <a:solidFill>
                  <a:schemeClr val="tx1"/>
                </a:solidFill>
                <a:latin typeface="Helvetica Neue Light"/>
                <a:cs typeface="Helvetica Neue Light"/>
              </a:rPr>
            </a:br>
            <a:r>
              <a:rPr lang="nl-NL" sz="1300" dirty="0" smtClean="0">
                <a:solidFill>
                  <a:schemeClr val="tx1"/>
                </a:solidFill>
                <a:latin typeface="Helvetica Neue Light"/>
                <a:cs typeface="Helvetica Neue Light"/>
              </a:rPr>
              <a:t>This </a:t>
            </a:r>
            <a:r>
              <a:rPr lang="nl-NL" sz="1300" dirty="0" smtClean="0">
                <a:solidFill>
                  <a:schemeClr val="tx1"/>
                </a:solidFill>
                <a:latin typeface="Helvetica Neue Light"/>
                <a:cs typeface="Helvetica Neue Light"/>
              </a:rPr>
              <a:t>includes consulting users from both sides of the fee collection system – NCDC and the vendors.</a:t>
            </a:r>
          </a:p>
          <a:p>
            <a:pPr algn="l"/>
            <a:r>
              <a:rPr lang="nl-NL" sz="1300" dirty="0" smtClean="0">
                <a:solidFill>
                  <a:schemeClr val="tx1"/>
                </a:solidFill>
                <a:latin typeface="Helvetica Neue Light"/>
                <a:cs typeface="Helvetica Neue Light"/>
              </a:rPr>
              <a:t>Focus </a:t>
            </a:r>
            <a:r>
              <a:rPr lang="nl-NL" sz="1300" dirty="0" smtClean="0">
                <a:solidFill>
                  <a:schemeClr val="tx1"/>
                </a:solidFill>
                <a:latin typeface="Helvetica Neue Light"/>
                <a:cs typeface="Helvetica Neue Light"/>
              </a:rPr>
              <a:t>groups and</a:t>
            </a:r>
            <a:r>
              <a:rPr lang="nl-NL" sz="1300" baseline="0" dirty="0" smtClean="0">
                <a:solidFill>
                  <a:schemeClr val="tx1"/>
                </a:solidFill>
                <a:latin typeface="Helvetica Neue Light"/>
                <a:cs typeface="Helvetica Neue Light"/>
              </a:rPr>
              <a:t> a </a:t>
            </a:r>
            <a:r>
              <a:rPr lang="nl-NL" sz="1300" dirty="0" smtClean="0">
                <a:solidFill>
                  <a:schemeClr val="tx1"/>
                </a:solidFill>
                <a:latin typeface="Helvetica Neue Light"/>
                <a:cs typeface="Helvetica Neue Light"/>
              </a:rPr>
              <a:t>design </a:t>
            </a:r>
            <a:r>
              <a:rPr lang="nl-NL" sz="1300" dirty="0" smtClean="0">
                <a:solidFill>
                  <a:schemeClr val="tx1"/>
                </a:solidFill>
                <a:latin typeface="Helvetica Neue Light"/>
                <a:cs typeface="Helvetica Neue Light"/>
              </a:rPr>
              <a:t>workshop with NCDC Market Division </a:t>
            </a:r>
            <a:r>
              <a:rPr lang="nl-NL" sz="1300" dirty="0" smtClean="0">
                <a:solidFill>
                  <a:schemeClr val="tx1"/>
                </a:solidFill>
                <a:latin typeface="Helvetica Neue Light"/>
                <a:cs typeface="Helvetica Neue Light"/>
              </a:rPr>
              <a:t>to</a:t>
            </a:r>
            <a:r>
              <a:rPr lang="nl-NL" sz="1300" baseline="0" dirty="0" smtClean="0">
                <a:solidFill>
                  <a:schemeClr val="tx1"/>
                </a:solidFill>
                <a:latin typeface="Helvetica Neue Light"/>
                <a:cs typeface="Helvetica Neue Light"/>
              </a:rPr>
              <a:t> </a:t>
            </a:r>
            <a:r>
              <a:rPr lang="nl-NL" sz="1300" dirty="0" smtClean="0">
                <a:solidFill>
                  <a:schemeClr val="tx1"/>
                </a:solidFill>
                <a:latin typeface="Helvetica Neue Light"/>
                <a:cs typeface="Helvetica Neue Light"/>
              </a:rPr>
              <a:t>understand: </a:t>
            </a:r>
            <a:endParaRPr lang="nl-NL" sz="1300" dirty="0" smtClean="0">
              <a:solidFill>
                <a:schemeClr val="tx1"/>
              </a:solidFill>
              <a:latin typeface="Helvetica Neue Light"/>
              <a:cs typeface="Helvetica Neue Light"/>
            </a:endParaRPr>
          </a:p>
          <a:p>
            <a:pPr marL="285750" indent="-285750" algn="l">
              <a:buFont typeface="Arial"/>
              <a:buChar char="•"/>
            </a:pPr>
            <a:r>
              <a:rPr lang="nl-NL" sz="1300" dirty="0" smtClean="0">
                <a:solidFill>
                  <a:schemeClr val="tx1"/>
                </a:solidFill>
                <a:latin typeface="Helvetica Neue Light"/>
                <a:cs typeface="Helvetica Neue Light"/>
              </a:rPr>
              <a:t>The evaluation of the paper-based ticketing </a:t>
            </a:r>
            <a:r>
              <a:rPr lang="nl-NL" sz="1300" dirty="0" smtClean="0">
                <a:solidFill>
                  <a:schemeClr val="tx1"/>
                </a:solidFill>
                <a:latin typeface="Helvetica Neue Light"/>
                <a:cs typeface="Helvetica Neue Light"/>
              </a:rPr>
              <a:t>system, </a:t>
            </a:r>
            <a:r>
              <a:rPr lang="nl-NL" sz="1300" dirty="0" smtClean="0">
                <a:solidFill>
                  <a:schemeClr val="tx1"/>
                </a:solidFill>
                <a:latin typeface="Helvetica Neue Light"/>
                <a:cs typeface="Helvetica Neue Light"/>
              </a:rPr>
              <a:t>including its benefits and problems </a:t>
            </a:r>
          </a:p>
          <a:p>
            <a:pPr marL="285750" indent="-285750" algn="l">
              <a:buFont typeface="Arial"/>
              <a:buChar char="•"/>
            </a:pPr>
            <a:r>
              <a:rPr lang="nl-NL" sz="1300" dirty="0" smtClean="0">
                <a:solidFill>
                  <a:schemeClr val="tx1"/>
                </a:solidFill>
                <a:latin typeface="Helvetica Neue Light"/>
                <a:cs typeface="Helvetica Neue Light"/>
              </a:rPr>
              <a:t>Co-design a new </a:t>
            </a:r>
            <a:r>
              <a:rPr lang="nl-NL" sz="1300" dirty="0" err="1" smtClean="0">
                <a:solidFill>
                  <a:schemeClr val="tx1"/>
                </a:solidFill>
                <a:latin typeface="Helvetica Neue Light"/>
                <a:cs typeface="Helvetica Neue Light"/>
              </a:rPr>
              <a:t>payment</a:t>
            </a:r>
            <a:r>
              <a:rPr lang="nl-NL" sz="1300" dirty="0" smtClean="0">
                <a:solidFill>
                  <a:schemeClr val="tx1"/>
                </a:solidFill>
                <a:latin typeface="Helvetica Neue Light"/>
                <a:cs typeface="Helvetica Neue Light"/>
              </a:rPr>
              <a:t> system </a:t>
            </a:r>
            <a:r>
              <a:rPr lang="nl-NL" sz="1300" dirty="0" err="1" smtClean="0">
                <a:solidFill>
                  <a:schemeClr val="tx1"/>
                </a:solidFill>
                <a:latin typeface="Helvetica Neue Light"/>
                <a:cs typeface="Helvetica Neue Light"/>
              </a:rPr>
              <a:t>which</a:t>
            </a:r>
            <a:r>
              <a:rPr lang="nl-NL" sz="1300" dirty="0" smtClean="0">
                <a:solidFill>
                  <a:schemeClr val="tx1"/>
                </a:solidFill>
                <a:latin typeface="Helvetica Neue Light"/>
                <a:cs typeface="Helvetica Neue Light"/>
              </a:rPr>
              <a:t> </a:t>
            </a:r>
            <a:r>
              <a:rPr lang="nl-NL" sz="1300" dirty="0" err="1" smtClean="0">
                <a:solidFill>
                  <a:schemeClr val="tx1"/>
                </a:solidFill>
                <a:latin typeface="Helvetica Neue Light"/>
                <a:cs typeface="Helvetica Neue Light"/>
              </a:rPr>
              <a:t>can</a:t>
            </a:r>
            <a:r>
              <a:rPr lang="nl-NL" sz="1300" dirty="0" smtClean="0">
                <a:solidFill>
                  <a:schemeClr val="tx1"/>
                </a:solidFill>
                <a:latin typeface="Helvetica Neue Light"/>
                <a:cs typeface="Helvetica Neue Light"/>
              </a:rPr>
              <a:t> </a:t>
            </a:r>
            <a:r>
              <a:rPr lang="nl-NL" sz="1300" dirty="0" err="1" smtClean="0">
                <a:solidFill>
                  <a:schemeClr val="tx1"/>
                </a:solidFill>
                <a:latin typeface="Helvetica Neue Light"/>
                <a:cs typeface="Helvetica Neue Light"/>
              </a:rPr>
              <a:t>reduce</a:t>
            </a:r>
            <a:r>
              <a:rPr lang="nl-NL" sz="1300" dirty="0" smtClean="0">
                <a:solidFill>
                  <a:schemeClr val="tx1"/>
                </a:solidFill>
                <a:latin typeface="Helvetica Neue Light"/>
                <a:cs typeface="Helvetica Neue Light"/>
              </a:rPr>
              <a:t> </a:t>
            </a:r>
            <a:r>
              <a:rPr lang="nl-NL" sz="1300" dirty="0" err="1" smtClean="0">
                <a:solidFill>
                  <a:schemeClr val="tx1"/>
                </a:solidFill>
                <a:latin typeface="Helvetica Neue Light"/>
                <a:cs typeface="Helvetica Neue Light"/>
              </a:rPr>
              <a:t>extortion</a:t>
            </a:r>
            <a:r>
              <a:rPr lang="nl-NL" sz="1300" dirty="0" smtClean="0">
                <a:solidFill>
                  <a:schemeClr val="tx1"/>
                </a:solidFill>
                <a:latin typeface="Helvetica Neue Light"/>
                <a:cs typeface="Helvetica Neue Light"/>
              </a:rPr>
              <a:t> </a:t>
            </a:r>
            <a:r>
              <a:rPr lang="nl-NL" sz="1300" dirty="0" err="1" smtClean="0">
                <a:solidFill>
                  <a:schemeClr val="tx1"/>
                </a:solidFill>
                <a:latin typeface="Helvetica Neue Light"/>
                <a:cs typeface="Helvetica Neue Light"/>
              </a:rPr>
              <a:t>and</a:t>
            </a:r>
            <a:r>
              <a:rPr lang="nl-NL" sz="1300" dirty="0" smtClean="0">
                <a:solidFill>
                  <a:schemeClr val="tx1"/>
                </a:solidFill>
                <a:latin typeface="Helvetica Neue Light"/>
                <a:cs typeface="Helvetica Neue Light"/>
              </a:rPr>
              <a:t> </a:t>
            </a:r>
            <a:r>
              <a:rPr lang="nl-NL" sz="1300" dirty="0" err="1" smtClean="0">
                <a:solidFill>
                  <a:schemeClr val="tx1"/>
                </a:solidFill>
                <a:latin typeface="Helvetica Neue Light"/>
                <a:cs typeface="Helvetica Neue Light"/>
              </a:rPr>
              <a:t>potentially</a:t>
            </a:r>
            <a:r>
              <a:rPr lang="nl-NL" sz="1300" dirty="0" smtClean="0">
                <a:solidFill>
                  <a:schemeClr val="tx1"/>
                </a:solidFill>
                <a:latin typeface="Helvetica Neue Light"/>
                <a:cs typeface="Helvetica Neue Light"/>
              </a:rPr>
              <a:t> </a:t>
            </a:r>
            <a:r>
              <a:rPr lang="nl-NL" sz="1300" dirty="0" err="1" smtClean="0">
                <a:solidFill>
                  <a:schemeClr val="tx1"/>
                </a:solidFill>
                <a:latin typeface="Helvetica Neue Light"/>
                <a:cs typeface="Helvetica Neue Light"/>
              </a:rPr>
              <a:t>improve</a:t>
            </a:r>
            <a:r>
              <a:rPr lang="nl-NL" sz="1300" dirty="0" smtClean="0">
                <a:solidFill>
                  <a:schemeClr val="tx1"/>
                </a:solidFill>
                <a:latin typeface="Helvetica Neue Light"/>
                <a:cs typeface="Helvetica Neue Light"/>
              </a:rPr>
              <a:t> the feeling of </a:t>
            </a:r>
            <a:r>
              <a:rPr lang="nl-NL" sz="1300" dirty="0" err="1" smtClean="0">
                <a:solidFill>
                  <a:schemeClr val="tx1"/>
                </a:solidFill>
                <a:latin typeface="Helvetica Neue Light"/>
                <a:cs typeface="Helvetica Neue Light"/>
              </a:rPr>
              <a:t>safety</a:t>
            </a:r>
            <a:r>
              <a:rPr lang="nl-NL" sz="1300" dirty="0" smtClean="0">
                <a:solidFill>
                  <a:schemeClr val="tx1"/>
                </a:solidFill>
                <a:latin typeface="Helvetica Neue Light"/>
                <a:cs typeface="Helvetica Neue Light"/>
              </a:rPr>
              <a:t> at the </a:t>
            </a:r>
            <a:r>
              <a:rPr lang="nl-NL" sz="1300" dirty="0" err="1" smtClean="0">
                <a:solidFill>
                  <a:schemeClr val="tx1"/>
                </a:solidFill>
                <a:latin typeface="Helvetica Neue Light"/>
                <a:cs typeface="Helvetica Neue Light"/>
              </a:rPr>
              <a:t>markets</a:t>
            </a:r>
            <a:r>
              <a:rPr lang="nl-NL" sz="1300" dirty="0" smtClean="0">
                <a:solidFill>
                  <a:schemeClr val="tx1"/>
                </a:solidFill>
                <a:latin typeface="Helvetica Neue Light"/>
                <a:cs typeface="Helvetica Neue Light"/>
              </a:rPr>
              <a:t>.</a:t>
            </a:r>
          </a:p>
          <a:p>
            <a:pPr algn="l"/>
            <a:r>
              <a:rPr lang="nl-NL" sz="1300" dirty="0" smtClean="0">
                <a:solidFill>
                  <a:schemeClr val="tx1"/>
                </a:solidFill>
                <a:latin typeface="Helvetica Neue Light"/>
                <a:cs typeface="Helvetica Neue Light"/>
              </a:rPr>
              <a:t>VENDORS: </a:t>
            </a:r>
            <a:r>
              <a:rPr lang="nl-NL" sz="1300" dirty="0" smtClean="0">
                <a:solidFill>
                  <a:schemeClr val="tx1"/>
                </a:solidFill>
                <a:latin typeface="Helvetica Neue Light"/>
                <a:cs typeface="Helvetica Neue Light"/>
              </a:rPr>
              <a:t>Semi-structured </a:t>
            </a:r>
            <a:r>
              <a:rPr lang="nl-NL" sz="1300" dirty="0" smtClean="0">
                <a:solidFill>
                  <a:schemeClr val="tx1"/>
                </a:solidFill>
                <a:latin typeface="Helvetica Neue Light"/>
                <a:cs typeface="Helvetica Neue Light"/>
              </a:rPr>
              <a:t>interview and focus groups with the market vendors with the focus on understanding: </a:t>
            </a:r>
          </a:p>
          <a:p>
            <a:pPr marL="285750" indent="-285750" algn="l">
              <a:buFont typeface="Arial"/>
              <a:buChar char="•"/>
            </a:pPr>
            <a:r>
              <a:rPr lang="nl-NL" sz="1300" dirty="0" err="1" smtClean="0">
                <a:solidFill>
                  <a:schemeClr val="tx1"/>
                </a:solidFill>
                <a:latin typeface="Helvetica Neue Light"/>
                <a:cs typeface="Helvetica Neue Light"/>
              </a:rPr>
              <a:t>Their</a:t>
            </a:r>
            <a:r>
              <a:rPr lang="nl-NL" sz="1300" dirty="0" smtClean="0">
                <a:solidFill>
                  <a:schemeClr val="tx1"/>
                </a:solidFill>
                <a:latin typeface="Helvetica Neue Light"/>
                <a:cs typeface="Helvetica Neue Light"/>
              </a:rPr>
              <a:t> feedback on the paper-</a:t>
            </a:r>
            <a:r>
              <a:rPr lang="nl-NL" sz="1300" dirty="0" err="1" smtClean="0">
                <a:solidFill>
                  <a:schemeClr val="tx1"/>
                </a:solidFill>
                <a:latin typeface="Helvetica Neue Light"/>
                <a:cs typeface="Helvetica Neue Light"/>
              </a:rPr>
              <a:t>based</a:t>
            </a:r>
            <a:r>
              <a:rPr lang="nl-NL" sz="1300" dirty="0" smtClean="0">
                <a:solidFill>
                  <a:schemeClr val="tx1"/>
                </a:solidFill>
                <a:latin typeface="Helvetica Neue Light"/>
                <a:cs typeface="Helvetica Neue Light"/>
              </a:rPr>
              <a:t> </a:t>
            </a:r>
            <a:r>
              <a:rPr lang="nl-NL" sz="1300" dirty="0" err="1" smtClean="0">
                <a:solidFill>
                  <a:schemeClr val="tx1"/>
                </a:solidFill>
                <a:latin typeface="Helvetica Neue Light"/>
                <a:cs typeface="Helvetica Neue Light"/>
              </a:rPr>
              <a:t>collection</a:t>
            </a:r>
            <a:r>
              <a:rPr lang="nl-NL" sz="1300" dirty="0" smtClean="0">
                <a:solidFill>
                  <a:schemeClr val="tx1"/>
                </a:solidFill>
                <a:latin typeface="Helvetica Neue Light"/>
                <a:cs typeface="Helvetica Neue Light"/>
              </a:rPr>
              <a:t> system.  Topics </a:t>
            </a:r>
            <a:r>
              <a:rPr lang="nl-NL" sz="1300" dirty="0" err="1" smtClean="0">
                <a:solidFill>
                  <a:schemeClr val="tx1"/>
                </a:solidFill>
                <a:latin typeface="Helvetica Neue Light"/>
                <a:cs typeface="Helvetica Neue Light"/>
              </a:rPr>
              <a:t>asked</a:t>
            </a:r>
            <a:r>
              <a:rPr lang="nl-NL" sz="1300" dirty="0" smtClean="0">
                <a:solidFill>
                  <a:schemeClr val="tx1"/>
                </a:solidFill>
                <a:latin typeface="Helvetica Neue Light"/>
                <a:cs typeface="Helvetica Neue Light"/>
              </a:rPr>
              <a:t> </a:t>
            </a:r>
            <a:r>
              <a:rPr lang="nl-NL" sz="1300" dirty="0" err="1" smtClean="0">
                <a:solidFill>
                  <a:schemeClr val="tx1"/>
                </a:solidFill>
                <a:latin typeface="Helvetica Neue Light"/>
                <a:cs typeface="Helvetica Neue Light"/>
              </a:rPr>
              <a:t>were</a:t>
            </a:r>
            <a:r>
              <a:rPr lang="nl-NL" sz="1300" dirty="0" smtClean="0">
                <a:solidFill>
                  <a:schemeClr val="tx1"/>
                </a:solidFill>
                <a:latin typeface="Helvetica Neue Light"/>
                <a:cs typeface="Helvetica Neue Light"/>
              </a:rPr>
              <a:t> as </a:t>
            </a:r>
            <a:r>
              <a:rPr lang="nl-NL" sz="1300" dirty="0" err="1" smtClean="0">
                <a:solidFill>
                  <a:schemeClr val="tx1"/>
                </a:solidFill>
                <a:latin typeface="Helvetica Neue Light"/>
                <a:cs typeface="Helvetica Neue Light"/>
              </a:rPr>
              <a:t>follows</a:t>
            </a:r>
            <a:r>
              <a:rPr lang="nl-NL" sz="1300" dirty="0" smtClean="0">
                <a:solidFill>
                  <a:schemeClr val="tx1"/>
                </a:solidFill>
                <a:latin typeface="Helvetica Neue Light"/>
                <a:cs typeface="Helvetica Neue Light"/>
              </a:rPr>
              <a:t>: the fee </a:t>
            </a:r>
            <a:r>
              <a:rPr lang="nl-NL" sz="1300" dirty="0" err="1" smtClean="0">
                <a:solidFill>
                  <a:schemeClr val="tx1"/>
                </a:solidFill>
                <a:latin typeface="Helvetica Neue Light"/>
                <a:cs typeface="Helvetica Neue Light"/>
              </a:rPr>
              <a:t>collection</a:t>
            </a:r>
            <a:r>
              <a:rPr lang="nl-NL" sz="1300" dirty="0" smtClean="0">
                <a:solidFill>
                  <a:schemeClr val="tx1"/>
                </a:solidFill>
                <a:latin typeface="Helvetica Neue Light"/>
                <a:cs typeface="Helvetica Neue Light"/>
              </a:rPr>
              <a:t> </a:t>
            </a:r>
            <a:r>
              <a:rPr lang="nl-NL" sz="1300" dirty="0" err="1" smtClean="0">
                <a:solidFill>
                  <a:schemeClr val="tx1"/>
                </a:solidFill>
                <a:latin typeface="Helvetica Neue Light"/>
                <a:cs typeface="Helvetica Neue Light"/>
              </a:rPr>
              <a:t>process</a:t>
            </a:r>
            <a:r>
              <a:rPr lang="nl-NL" sz="1300" dirty="0" smtClean="0">
                <a:solidFill>
                  <a:schemeClr val="tx1"/>
                </a:solidFill>
                <a:latin typeface="Helvetica Neue Light"/>
                <a:cs typeface="Helvetica Neue Light"/>
              </a:rPr>
              <a:t>, the </a:t>
            </a:r>
            <a:r>
              <a:rPr lang="nl-NL" sz="1300" dirty="0" err="1" smtClean="0">
                <a:solidFill>
                  <a:schemeClr val="tx1"/>
                </a:solidFill>
                <a:latin typeface="Helvetica Neue Light"/>
                <a:cs typeface="Helvetica Neue Light"/>
              </a:rPr>
              <a:t>fare</a:t>
            </a:r>
            <a:r>
              <a:rPr lang="nl-NL" sz="1300" dirty="0" smtClean="0">
                <a:solidFill>
                  <a:schemeClr val="tx1"/>
                </a:solidFill>
                <a:latin typeface="Helvetica Neue Light"/>
                <a:cs typeface="Helvetica Neue Light"/>
              </a:rPr>
              <a:t>, </a:t>
            </a:r>
            <a:r>
              <a:rPr lang="nl-NL" sz="1300" dirty="0" err="1" smtClean="0">
                <a:solidFill>
                  <a:schemeClr val="tx1"/>
                </a:solidFill>
                <a:latin typeface="Helvetica Neue Light"/>
                <a:cs typeface="Helvetica Neue Light"/>
              </a:rPr>
              <a:t>their</a:t>
            </a:r>
            <a:r>
              <a:rPr lang="nl-NL" sz="1300" dirty="0" smtClean="0">
                <a:solidFill>
                  <a:schemeClr val="tx1"/>
                </a:solidFill>
                <a:latin typeface="Helvetica Neue Light"/>
                <a:cs typeface="Helvetica Neue Light"/>
              </a:rPr>
              <a:t> </a:t>
            </a:r>
            <a:r>
              <a:rPr lang="nl-NL" sz="1300" dirty="0" err="1" smtClean="0">
                <a:solidFill>
                  <a:schemeClr val="tx1"/>
                </a:solidFill>
                <a:latin typeface="Helvetica Neue Light"/>
                <a:cs typeface="Helvetica Neue Light"/>
              </a:rPr>
              <a:t>capability</a:t>
            </a:r>
            <a:r>
              <a:rPr lang="nl-NL" sz="1300" dirty="0" smtClean="0">
                <a:solidFill>
                  <a:schemeClr val="tx1"/>
                </a:solidFill>
                <a:latin typeface="Helvetica Neue Light"/>
                <a:cs typeface="Helvetica Neue Light"/>
              </a:rPr>
              <a:t> in </a:t>
            </a:r>
            <a:r>
              <a:rPr lang="nl-NL" sz="1300" dirty="0" err="1" smtClean="0">
                <a:solidFill>
                  <a:schemeClr val="tx1"/>
                </a:solidFill>
                <a:latin typeface="Helvetica Neue Light"/>
                <a:cs typeface="Helvetica Neue Light"/>
              </a:rPr>
              <a:t>paying</a:t>
            </a:r>
            <a:r>
              <a:rPr lang="nl-NL" sz="1300" dirty="0" smtClean="0">
                <a:solidFill>
                  <a:schemeClr val="tx1"/>
                </a:solidFill>
                <a:latin typeface="Helvetica Neue Light"/>
                <a:cs typeface="Helvetica Neue Light"/>
              </a:rPr>
              <a:t> </a:t>
            </a:r>
            <a:r>
              <a:rPr lang="nl-NL" sz="1300" dirty="0" err="1" smtClean="0">
                <a:solidFill>
                  <a:schemeClr val="tx1"/>
                </a:solidFill>
                <a:latin typeface="Helvetica Neue Light"/>
                <a:cs typeface="Helvetica Neue Light"/>
              </a:rPr>
              <a:t>for</a:t>
            </a:r>
            <a:r>
              <a:rPr lang="nl-NL" sz="1300" dirty="0" smtClean="0">
                <a:solidFill>
                  <a:schemeClr val="tx1"/>
                </a:solidFill>
                <a:latin typeface="Helvetica Neue Light"/>
                <a:cs typeface="Helvetica Neue Light"/>
              </a:rPr>
              <a:t> the </a:t>
            </a:r>
            <a:r>
              <a:rPr lang="nl-NL" sz="1300" dirty="0" err="1" smtClean="0">
                <a:solidFill>
                  <a:schemeClr val="tx1"/>
                </a:solidFill>
                <a:latin typeface="Helvetica Neue Light"/>
                <a:cs typeface="Helvetica Neue Light"/>
              </a:rPr>
              <a:t>fees</a:t>
            </a:r>
            <a:r>
              <a:rPr lang="nl-NL" sz="1300" dirty="0" smtClean="0">
                <a:solidFill>
                  <a:schemeClr val="tx1"/>
                </a:solidFill>
                <a:latin typeface="Helvetica Neue Light"/>
                <a:cs typeface="Helvetica Neue Light"/>
              </a:rPr>
              <a:t>, </a:t>
            </a:r>
            <a:r>
              <a:rPr lang="nl-NL" sz="1300" dirty="0" err="1" smtClean="0">
                <a:solidFill>
                  <a:schemeClr val="tx1"/>
                </a:solidFill>
                <a:latin typeface="Helvetica Neue Light"/>
                <a:cs typeface="Helvetica Neue Light"/>
              </a:rPr>
              <a:t>their</a:t>
            </a:r>
            <a:r>
              <a:rPr lang="nl-NL" sz="1300" dirty="0" smtClean="0">
                <a:solidFill>
                  <a:schemeClr val="tx1"/>
                </a:solidFill>
                <a:latin typeface="Helvetica Neue Light"/>
                <a:cs typeface="Helvetica Neue Light"/>
              </a:rPr>
              <a:t> </a:t>
            </a:r>
            <a:r>
              <a:rPr lang="nl-NL" sz="1300" dirty="0" err="1" smtClean="0">
                <a:solidFill>
                  <a:schemeClr val="tx1"/>
                </a:solidFill>
                <a:latin typeface="Helvetica Neue Light"/>
                <a:cs typeface="Helvetica Neue Light"/>
              </a:rPr>
              <a:t>willingness</a:t>
            </a:r>
            <a:r>
              <a:rPr lang="nl-NL" sz="1300" dirty="0" smtClean="0">
                <a:solidFill>
                  <a:schemeClr val="tx1"/>
                </a:solidFill>
                <a:latin typeface="Helvetica Neue Light"/>
                <a:cs typeface="Helvetica Neue Light"/>
              </a:rPr>
              <a:t> </a:t>
            </a:r>
            <a:r>
              <a:rPr lang="nl-NL" sz="1300" dirty="0" err="1" smtClean="0">
                <a:solidFill>
                  <a:schemeClr val="tx1"/>
                </a:solidFill>
                <a:latin typeface="Helvetica Neue Light"/>
                <a:cs typeface="Helvetica Neue Light"/>
              </a:rPr>
              <a:t>to</a:t>
            </a:r>
            <a:r>
              <a:rPr lang="nl-NL" sz="1300" dirty="0" smtClean="0">
                <a:solidFill>
                  <a:schemeClr val="tx1"/>
                </a:solidFill>
                <a:latin typeface="Helvetica Neue Light"/>
                <a:cs typeface="Helvetica Neue Light"/>
              </a:rPr>
              <a:t> </a:t>
            </a:r>
            <a:r>
              <a:rPr lang="nl-NL" sz="1300" dirty="0" err="1" smtClean="0">
                <a:solidFill>
                  <a:schemeClr val="tx1"/>
                </a:solidFill>
                <a:latin typeface="Helvetica Neue Light"/>
                <a:cs typeface="Helvetica Neue Light"/>
              </a:rPr>
              <a:t>pay</a:t>
            </a:r>
            <a:r>
              <a:rPr lang="nl-NL" sz="1300" dirty="0" smtClean="0">
                <a:solidFill>
                  <a:schemeClr val="tx1"/>
                </a:solidFill>
                <a:latin typeface="Helvetica Neue Light"/>
                <a:cs typeface="Helvetica Neue Light"/>
              </a:rPr>
              <a:t> in advance, etc. </a:t>
            </a:r>
          </a:p>
          <a:p>
            <a:pPr marL="285750" indent="-285750" algn="l">
              <a:buFont typeface="Arial"/>
              <a:buChar char="•"/>
            </a:pPr>
            <a:r>
              <a:rPr lang="nl-NL" sz="1300" dirty="0" err="1" smtClean="0">
                <a:solidFill>
                  <a:schemeClr val="tx1"/>
                </a:solidFill>
                <a:latin typeface="Helvetica Neue Light"/>
                <a:cs typeface="Helvetica Neue Light"/>
              </a:rPr>
              <a:t>Vendors</a:t>
            </a:r>
            <a:r>
              <a:rPr lang="nl-NL" sz="1300" dirty="0" smtClean="0">
                <a:solidFill>
                  <a:schemeClr val="tx1"/>
                </a:solidFill>
                <a:latin typeface="Helvetica Neue Light"/>
                <a:cs typeface="Helvetica Neue Light"/>
              </a:rPr>
              <a:t>’ </a:t>
            </a:r>
            <a:r>
              <a:rPr lang="nl-NL" sz="1300" dirty="0" err="1" smtClean="0">
                <a:solidFill>
                  <a:schemeClr val="tx1"/>
                </a:solidFill>
                <a:latin typeface="Helvetica Neue Light"/>
                <a:cs typeface="Helvetica Neue Light"/>
              </a:rPr>
              <a:t>affinity</a:t>
            </a:r>
            <a:r>
              <a:rPr lang="nl-NL" sz="1300" dirty="0" smtClean="0">
                <a:solidFill>
                  <a:schemeClr val="tx1"/>
                </a:solidFill>
                <a:latin typeface="Helvetica Neue Light"/>
                <a:cs typeface="Helvetica Neue Light"/>
              </a:rPr>
              <a:t> of </a:t>
            </a:r>
            <a:r>
              <a:rPr lang="nl-NL" sz="1300" dirty="0" err="1" smtClean="0">
                <a:solidFill>
                  <a:schemeClr val="tx1"/>
                </a:solidFill>
                <a:latin typeface="Helvetica Neue Light"/>
                <a:cs typeface="Helvetica Neue Light"/>
              </a:rPr>
              <a:t>technology</a:t>
            </a:r>
            <a:r>
              <a:rPr lang="nl-NL" sz="1300" dirty="0" smtClean="0">
                <a:solidFill>
                  <a:schemeClr val="tx1"/>
                </a:solidFill>
                <a:latin typeface="Helvetica Neue Light"/>
                <a:cs typeface="Helvetica Neue Light"/>
              </a:rPr>
              <a:t> </a:t>
            </a:r>
            <a:r>
              <a:rPr lang="nl-NL" sz="1300" dirty="0" err="1" smtClean="0">
                <a:solidFill>
                  <a:schemeClr val="tx1"/>
                </a:solidFill>
                <a:latin typeface="Helvetica Neue Light"/>
                <a:cs typeface="Helvetica Neue Light"/>
              </a:rPr>
              <a:t>for</a:t>
            </a:r>
            <a:r>
              <a:rPr lang="nl-NL" sz="1300" dirty="0" smtClean="0">
                <a:solidFill>
                  <a:schemeClr val="tx1"/>
                </a:solidFill>
                <a:latin typeface="Helvetica Neue Light"/>
                <a:cs typeface="Helvetica Neue Light"/>
              </a:rPr>
              <a:t> </a:t>
            </a:r>
            <a:r>
              <a:rPr lang="nl-NL" sz="1300" dirty="0" err="1" smtClean="0">
                <a:solidFill>
                  <a:schemeClr val="tx1"/>
                </a:solidFill>
                <a:latin typeface="Helvetica Neue Light"/>
                <a:cs typeface="Helvetica Neue Light"/>
              </a:rPr>
              <a:t>technology</a:t>
            </a:r>
            <a:r>
              <a:rPr lang="nl-NL" sz="1300" dirty="0" smtClean="0">
                <a:solidFill>
                  <a:schemeClr val="tx1"/>
                </a:solidFill>
                <a:latin typeface="Helvetica Neue Light"/>
                <a:cs typeface="Helvetica Neue Light"/>
              </a:rPr>
              <a:t> </a:t>
            </a:r>
            <a:r>
              <a:rPr lang="nl-NL" sz="1300" dirty="0" err="1" smtClean="0">
                <a:solidFill>
                  <a:schemeClr val="tx1"/>
                </a:solidFill>
                <a:latin typeface="Helvetica Neue Light"/>
                <a:cs typeface="Helvetica Neue Light"/>
              </a:rPr>
              <a:t>such</a:t>
            </a:r>
            <a:r>
              <a:rPr lang="nl-NL" sz="1300" dirty="0" smtClean="0">
                <a:solidFill>
                  <a:schemeClr val="tx1"/>
                </a:solidFill>
                <a:latin typeface="Helvetica Neue Light"/>
                <a:cs typeface="Helvetica Neue Light"/>
              </a:rPr>
              <a:t> as mobile </a:t>
            </a:r>
            <a:r>
              <a:rPr lang="nl-NL" sz="1300" dirty="0" err="1" smtClean="0">
                <a:solidFill>
                  <a:schemeClr val="tx1"/>
                </a:solidFill>
                <a:latin typeface="Helvetica Neue Light"/>
                <a:cs typeface="Helvetica Neue Light"/>
              </a:rPr>
              <a:t>phone</a:t>
            </a:r>
            <a:r>
              <a:rPr lang="nl-NL" sz="1300" dirty="0" smtClean="0">
                <a:solidFill>
                  <a:schemeClr val="tx1"/>
                </a:solidFill>
                <a:latin typeface="Helvetica Neue Light"/>
                <a:cs typeface="Helvetica Neue Light"/>
              </a:rPr>
              <a:t>, mobile banking </a:t>
            </a:r>
            <a:r>
              <a:rPr lang="nl-NL" sz="1300" dirty="0" err="1" smtClean="0">
                <a:solidFill>
                  <a:schemeClr val="tx1"/>
                </a:solidFill>
                <a:latin typeface="Helvetica Neue Light"/>
                <a:cs typeface="Helvetica Neue Light"/>
              </a:rPr>
              <a:t>and</a:t>
            </a:r>
            <a:r>
              <a:rPr lang="nl-NL" sz="1300" dirty="0" smtClean="0">
                <a:solidFill>
                  <a:schemeClr val="tx1"/>
                </a:solidFill>
                <a:latin typeface="Helvetica Neue Light"/>
                <a:cs typeface="Helvetica Neue Light"/>
              </a:rPr>
              <a:t> Internet. </a:t>
            </a:r>
          </a:p>
          <a:p>
            <a:endParaRPr lang="en-GB" dirty="0" smtClean="0"/>
          </a:p>
          <a:p>
            <a:endParaRPr lang="nl-NL" dirty="0"/>
          </a:p>
        </p:txBody>
      </p:sp>
      <p:sp>
        <p:nvSpPr>
          <p:cNvPr id="4" name="Tijdelijke aanduiding voor dianummer 3"/>
          <p:cNvSpPr>
            <a:spLocks noGrp="1"/>
          </p:cNvSpPr>
          <p:nvPr>
            <p:ph type="sldNum" sz="quarter" idx="10"/>
          </p:nvPr>
        </p:nvSpPr>
        <p:spPr/>
        <p:txBody>
          <a:bodyPr/>
          <a:lstStyle/>
          <a:p>
            <a:fld id="{3F2CED9F-A0D8-FD40-BFA5-DF65B3EC035C}" type="slidenum">
              <a:rPr lang="nl-NL" smtClean="0"/>
              <a:t>5</a:t>
            </a:fld>
            <a:endParaRPr lang="nl-NL"/>
          </a:p>
        </p:txBody>
      </p:sp>
    </p:spTree>
    <p:extLst>
      <p:ext uri="{BB962C8B-B14F-4D97-AF65-F5344CB8AC3E}">
        <p14:creationId xmlns:p14="http://schemas.microsoft.com/office/powerpoint/2010/main" val="3319031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700" dirty="0" smtClean="0"/>
              <a:t>This picture shows the NCDC market clerks and interns getting to know the new fee collection system.</a:t>
            </a:r>
          </a:p>
          <a:p>
            <a:endParaRPr lang="nl-NL" dirty="0"/>
          </a:p>
        </p:txBody>
      </p:sp>
      <p:sp>
        <p:nvSpPr>
          <p:cNvPr id="4" name="Tijdelijke aanduiding voor dianummer 3"/>
          <p:cNvSpPr>
            <a:spLocks noGrp="1"/>
          </p:cNvSpPr>
          <p:nvPr>
            <p:ph type="sldNum" sz="quarter" idx="10"/>
          </p:nvPr>
        </p:nvSpPr>
        <p:spPr/>
        <p:txBody>
          <a:bodyPr/>
          <a:lstStyle/>
          <a:p>
            <a:fld id="{3F2CED9F-A0D8-FD40-BFA5-DF65B3EC035C}" type="slidenum">
              <a:rPr lang="nl-NL" smtClean="0"/>
              <a:t>6</a:t>
            </a:fld>
            <a:endParaRPr lang="nl-NL"/>
          </a:p>
        </p:txBody>
      </p:sp>
    </p:spTree>
    <p:extLst>
      <p:ext uri="{BB962C8B-B14F-4D97-AF65-F5344CB8AC3E}">
        <p14:creationId xmlns:p14="http://schemas.microsoft.com/office/powerpoint/2010/main" val="449906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sz="1300" dirty="0" smtClean="0">
                <a:solidFill>
                  <a:schemeClr val="tx1"/>
                </a:solidFill>
                <a:latin typeface="Helvetica Neue Light"/>
                <a:cs typeface="Helvetica Neue Light"/>
              </a:rPr>
              <a:t>EXPLAIN DIAGRAM</a:t>
            </a:r>
            <a:r>
              <a:rPr lang="nl-NL" sz="1300" baseline="0" dirty="0" smtClean="0">
                <a:solidFill>
                  <a:schemeClr val="tx1"/>
                </a:solidFill>
                <a:latin typeface="Helvetica Neue Light"/>
                <a:cs typeface="Helvetica Neue Light"/>
              </a:rPr>
              <a:t> FIRST</a:t>
            </a:r>
            <a:endParaRPr lang="nl-NL" sz="1300" dirty="0" smtClean="0">
              <a:solidFill>
                <a:schemeClr val="tx1"/>
              </a:solidFill>
              <a:latin typeface="Helvetica Neue Light"/>
              <a:cs typeface="Helvetica Neue Light"/>
            </a:endParaRPr>
          </a:p>
          <a:p>
            <a:pPr algn="l"/>
            <a:r>
              <a:rPr lang="nl-NL" sz="1300" dirty="0" smtClean="0">
                <a:solidFill>
                  <a:schemeClr val="tx1"/>
                </a:solidFill>
                <a:latin typeface="Helvetica Neue Light"/>
                <a:cs typeface="Helvetica Neue Light"/>
              </a:rPr>
              <a:t>The </a:t>
            </a:r>
            <a:r>
              <a:rPr lang="nl-NL" sz="1300" dirty="0" smtClean="0">
                <a:solidFill>
                  <a:schemeClr val="tx1"/>
                </a:solidFill>
                <a:latin typeface="Helvetica Neue Light"/>
                <a:cs typeface="Helvetica Neue Light"/>
              </a:rPr>
              <a:t>new fee collection system seeks to improve vendor safety and process efficiency. </a:t>
            </a:r>
            <a:endParaRPr lang="nl-NL" sz="1300" dirty="0" smtClean="0">
              <a:solidFill>
                <a:schemeClr val="tx1"/>
              </a:solidFill>
              <a:latin typeface="Helvetica Neue Light"/>
              <a:cs typeface="Helvetica Neue Light"/>
            </a:endParaRPr>
          </a:p>
          <a:p>
            <a:pPr algn="l"/>
            <a:r>
              <a:rPr lang="en-GB" sz="1300" dirty="0" smtClean="0">
                <a:solidFill>
                  <a:schemeClr val="tx1"/>
                </a:solidFill>
                <a:latin typeface="Helvetica Neue Light"/>
                <a:cs typeface="Helvetica Neue Light"/>
              </a:rPr>
              <a:t>There </a:t>
            </a:r>
            <a:r>
              <a:rPr lang="en-GB" sz="1300" dirty="0" smtClean="0">
                <a:solidFill>
                  <a:schemeClr val="tx1"/>
                </a:solidFill>
                <a:latin typeface="Helvetica Neue Light"/>
                <a:cs typeface="Helvetica Neue Light"/>
              </a:rPr>
              <a:t>are two types </a:t>
            </a:r>
            <a:r>
              <a:rPr lang="en-GB" sz="1300" dirty="0" smtClean="0">
                <a:solidFill>
                  <a:schemeClr val="tx1"/>
                </a:solidFill>
                <a:latin typeface="Helvetica Neue Light"/>
                <a:cs typeface="Helvetica Neue Light"/>
              </a:rPr>
              <a:t>of vendors</a:t>
            </a:r>
            <a:r>
              <a:rPr lang="en-GB" sz="1300" dirty="0" smtClean="0">
                <a:solidFill>
                  <a:schemeClr val="tx1"/>
                </a:solidFill>
                <a:latin typeface="Helvetica Neue Light"/>
                <a:cs typeface="Helvetica Neue Light"/>
              </a:rPr>
              <a:t>: Regular vendors and seasonal vendors. </a:t>
            </a:r>
            <a:endParaRPr lang="en-GB" sz="1300" dirty="0" smtClean="0">
              <a:solidFill>
                <a:schemeClr val="tx1"/>
              </a:solidFill>
              <a:latin typeface="Helvetica Neue Light"/>
              <a:cs typeface="Helvetica Neue Light"/>
            </a:endParaRPr>
          </a:p>
          <a:p>
            <a:pPr algn="l"/>
            <a:r>
              <a:rPr lang="en-GB" sz="1300" dirty="0" smtClean="0">
                <a:solidFill>
                  <a:schemeClr val="tx1"/>
                </a:solidFill>
                <a:latin typeface="Helvetica Neue Light"/>
                <a:cs typeface="Helvetica Neue Light"/>
              </a:rPr>
              <a:t>In the pilot,</a:t>
            </a:r>
            <a:r>
              <a:rPr lang="en-GB" sz="1300" baseline="0" dirty="0" smtClean="0">
                <a:solidFill>
                  <a:schemeClr val="tx1"/>
                </a:solidFill>
                <a:latin typeface="Helvetica Neue Light"/>
                <a:cs typeface="Helvetica Neue Light"/>
              </a:rPr>
              <a:t> r</a:t>
            </a:r>
            <a:r>
              <a:rPr lang="en-GB" sz="1300" dirty="0" smtClean="0">
                <a:solidFill>
                  <a:schemeClr val="tx1"/>
                </a:solidFill>
                <a:latin typeface="Helvetica Neue Light"/>
                <a:cs typeface="Helvetica Neue Light"/>
              </a:rPr>
              <a:t>egular </a:t>
            </a:r>
            <a:r>
              <a:rPr lang="en-GB" sz="1300" dirty="0" smtClean="0">
                <a:solidFill>
                  <a:schemeClr val="tx1"/>
                </a:solidFill>
                <a:latin typeface="Helvetica Neue Light"/>
                <a:cs typeface="Helvetica Neue Light"/>
              </a:rPr>
              <a:t>vendors </a:t>
            </a:r>
            <a:r>
              <a:rPr lang="en-GB" sz="1300" dirty="0" smtClean="0">
                <a:solidFill>
                  <a:schemeClr val="tx1"/>
                </a:solidFill>
                <a:latin typeface="Helvetica Neue Light"/>
                <a:cs typeface="Helvetica Neue Light"/>
              </a:rPr>
              <a:t>could </a:t>
            </a:r>
            <a:r>
              <a:rPr lang="en-GB" sz="1300" dirty="0" smtClean="0">
                <a:solidFill>
                  <a:schemeClr val="tx1"/>
                </a:solidFill>
                <a:latin typeface="Helvetica Neue Light"/>
                <a:cs typeface="Helvetica Neue Light"/>
              </a:rPr>
              <a:t>pay </a:t>
            </a:r>
            <a:r>
              <a:rPr lang="en-GB" sz="1300" dirty="0" smtClean="0">
                <a:solidFill>
                  <a:schemeClr val="tx1"/>
                </a:solidFill>
                <a:latin typeface="Helvetica Neue Light"/>
                <a:cs typeface="Helvetica Neue Light"/>
              </a:rPr>
              <a:t>weekly at a reduced rate</a:t>
            </a:r>
            <a:r>
              <a:rPr lang="en-GB" sz="1300" baseline="0" dirty="0" smtClean="0">
                <a:solidFill>
                  <a:schemeClr val="tx1"/>
                </a:solidFill>
                <a:latin typeface="Helvetica Neue Light"/>
                <a:cs typeface="Helvetica Neue Light"/>
              </a:rPr>
              <a:t> (K10 per week, rather than K2 per day).</a:t>
            </a:r>
          </a:p>
          <a:p>
            <a:pPr algn="l"/>
            <a:r>
              <a:rPr lang="en-GB" sz="1300" dirty="0" smtClean="0">
                <a:solidFill>
                  <a:schemeClr val="tx1"/>
                </a:solidFill>
                <a:latin typeface="Helvetica Neue Light"/>
                <a:cs typeface="Helvetica Neue Light"/>
              </a:rPr>
              <a:t>Seasonal vendors continued to pay daily during the pilot</a:t>
            </a:r>
            <a:r>
              <a:rPr lang="en-GB" sz="1300" baseline="0" dirty="0" smtClean="0">
                <a:solidFill>
                  <a:schemeClr val="tx1"/>
                </a:solidFill>
                <a:latin typeface="Helvetica Neue Light"/>
                <a:cs typeface="Helvetica Neue Light"/>
              </a:rPr>
              <a:t> period</a:t>
            </a:r>
            <a:r>
              <a:rPr lang="en-GB" sz="1300" dirty="0" smtClean="0">
                <a:solidFill>
                  <a:schemeClr val="tx1"/>
                </a:solidFill>
                <a:latin typeface="Helvetica Neue Light"/>
                <a:cs typeface="Helvetica Neue Light"/>
              </a:rPr>
              <a:t>. </a:t>
            </a:r>
          </a:p>
          <a:p>
            <a:pPr algn="l"/>
            <a:r>
              <a:rPr lang="en-GB" sz="1300" dirty="0" smtClean="0">
                <a:solidFill>
                  <a:schemeClr val="tx1"/>
                </a:solidFill>
                <a:latin typeface="Helvetica Neue Light"/>
                <a:cs typeface="Helvetica Neue Light"/>
              </a:rPr>
              <a:t>Regular </a:t>
            </a:r>
            <a:r>
              <a:rPr lang="en-GB" sz="1300" dirty="0" smtClean="0">
                <a:solidFill>
                  <a:schemeClr val="tx1"/>
                </a:solidFill>
                <a:latin typeface="Helvetica Neue Light"/>
                <a:cs typeface="Helvetica Neue Light"/>
              </a:rPr>
              <a:t>vendors </a:t>
            </a:r>
            <a:r>
              <a:rPr lang="en-GB" sz="1300" dirty="0" smtClean="0">
                <a:solidFill>
                  <a:schemeClr val="tx1"/>
                </a:solidFill>
                <a:latin typeface="Helvetica Neue Light"/>
                <a:cs typeface="Helvetica Neue Light"/>
              </a:rPr>
              <a:t>needed </a:t>
            </a:r>
            <a:r>
              <a:rPr lang="en-GB" sz="1300" dirty="0" smtClean="0">
                <a:solidFill>
                  <a:schemeClr val="tx1"/>
                </a:solidFill>
                <a:latin typeface="Helvetica Neue Light"/>
                <a:cs typeface="Helvetica Neue Light"/>
              </a:rPr>
              <a:t>to </a:t>
            </a:r>
            <a:r>
              <a:rPr lang="en-GB" sz="1300" dirty="0" smtClean="0">
                <a:solidFill>
                  <a:schemeClr val="tx1"/>
                </a:solidFill>
                <a:latin typeface="Helvetica Neue Light"/>
                <a:cs typeface="Helvetica Neue Light"/>
              </a:rPr>
              <a:t>register </a:t>
            </a:r>
            <a:r>
              <a:rPr lang="en-GB" sz="1300" dirty="0" smtClean="0">
                <a:solidFill>
                  <a:schemeClr val="tx1"/>
                </a:solidFill>
                <a:latin typeface="Helvetica Neue Light"/>
                <a:cs typeface="Helvetica Neue Light"/>
              </a:rPr>
              <a:t>and sign a contract with </a:t>
            </a:r>
            <a:r>
              <a:rPr lang="en-GB" sz="1300" dirty="0" smtClean="0">
                <a:solidFill>
                  <a:schemeClr val="tx1"/>
                </a:solidFill>
                <a:latin typeface="Helvetica Neue Light"/>
                <a:cs typeface="Helvetica Neue Light"/>
              </a:rPr>
              <a:t>NCDC @ the outset. </a:t>
            </a:r>
          </a:p>
          <a:p>
            <a:pPr algn="l"/>
            <a:r>
              <a:rPr lang="en-GB" sz="1300" dirty="0" smtClean="0">
                <a:solidFill>
                  <a:schemeClr val="tx1"/>
                </a:solidFill>
                <a:latin typeface="Helvetica Neue Light"/>
                <a:cs typeface="Helvetica Neue Light"/>
              </a:rPr>
              <a:t>This</a:t>
            </a:r>
            <a:r>
              <a:rPr lang="en-GB" sz="1300" baseline="0" dirty="0" smtClean="0">
                <a:solidFill>
                  <a:schemeClr val="tx1"/>
                </a:solidFill>
                <a:latin typeface="Helvetica Neue Light"/>
                <a:cs typeface="Helvetica Neue Light"/>
              </a:rPr>
              <a:t> is like renting a space (house/flat), with a lease.</a:t>
            </a:r>
            <a:endParaRPr lang="en-GB" sz="1300" dirty="0" smtClean="0">
              <a:solidFill>
                <a:schemeClr val="tx1"/>
              </a:solidFill>
              <a:latin typeface="Helvetica Neue Light"/>
              <a:cs typeface="Helvetica Neue Light"/>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lang="nl-NL" sz="1300" dirty="0" smtClean="0">
                <a:solidFill>
                  <a:schemeClr val="tx1"/>
                </a:solidFill>
                <a:latin typeface="Helvetica Neue Light"/>
                <a:cs typeface="Helvetica Neue Light"/>
              </a:rPr>
              <a:t>The new</a:t>
            </a:r>
            <a:r>
              <a:rPr lang="nl-NL" sz="1300" baseline="0" dirty="0" smtClean="0">
                <a:solidFill>
                  <a:schemeClr val="tx1"/>
                </a:solidFill>
                <a:latin typeface="Helvetica Neue Light"/>
                <a:cs typeface="Helvetica Neue Light"/>
              </a:rPr>
              <a:t> system is a </a:t>
            </a:r>
            <a:r>
              <a:rPr lang="nl-NL" sz="1300" dirty="0" smtClean="0">
                <a:solidFill>
                  <a:schemeClr val="tx1"/>
                </a:solidFill>
                <a:latin typeface="Helvetica Neue Light"/>
                <a:cs typeface="Helvetica Neue Light"/>
              </a:rPr>
              <a:t>digital system. </a:t>
            </a:r>
            <a:br>
              <a:rPr lang="nl-NL" sz="1300" dirty="0" smtClean="0">
                <a:solidFill>
                  <a:schemeClr val="tx1"/>
                </a:solidFill>
                <a:latin typeface="Helvetica Neue Light"/>
                <a:cs typeface="Helvetica Neue Light"/>
              </a:rPr>
            </a:br>
            <a:r>
              <a:rPr lang="nl-NL" sz="1300" dirty="0" smtClean="0">
                <a:solidFill>
                  <a:schemeClr val="tx1"/>
                </a:solidFill>
                <a:latin typeface="Helvetica Neue Light"/>
                <a:cs typeface="Helvetica Neue Light"/>
              </a:rPr>
              <a:t>It works</a:t>
            </a:r>
            <a:r>
              <a:rPr lang="nl-NL" sz="1300" baseline="0" dirty="0" smtClean="0">
                <a:solidFill>
                  <a:schemeClr val="tx1"/>
                </a:solidFill>
                <a:latin typeface="Helvetica Neue Light"/>
                <a:cs typeface="Helvetica Neue Light"/>
              </a:rPr>
              <a:t> offline. </a:t>
            </a:r>
            <a:br>
              <a:rPr lang="nl-NL" sz="1300" baseline="0" dirty="0" smtClean="0">
                <a:solidFill>
                  <a:schemeClr val="tx1"/>
                </a:solidFill>
                <a:latin typeface="Helvetica Neue Light"/>
                <a:cs typeface="Helvetica Neue Light"/>
              </a:rPr>
            </a:br>
            <a:r>
              <a:rPr lang="nl-NL" sz="1300" baseline="0" dirty="0" smtClean="0">
                <a:solidFill>
                  <a:schemeClr val="tx1"/>
                </a:solidFill>
                <a:latin typeface="Helvetica Neue Light"/>
                <a:cs typeface="Helvetica Neue Light"/>
              </a:rPr>
              <a:t>When connected to the Internet, it can upload data.</a:t>
            </a:r>
            <a:endParaRPr lang="nl-NL" sz="1300" dirty="0" smtClean="0">
              <a:solidFill>
                <a:schemeClr val="tx1"/>
              </a:solidFill>
              <a:latin typeface="Helvetica Neue Light"/>
              <a:cs typeface="Helvetica Neue Light"/>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lang="nl-NL" sz="1300" dirty="0" smtClean="0">
                <a:solidFill>
                  <a:schemeClr val="tx1"/>
                </a:solidFill>
                <a:latin typeface="Helvetica Neue Light"/>
                <a:cs typeface="Helvetica Neue Light"/>
              </a:rPr>
              <a:t>This </a:t>
            </a:r>
            <a:r>
              <a:rPr lang="nl-NL" sz="1300" dirty="0" smtClean="0">
                <a:solidFill>
                  <a:schemeClr val="tx1"/>
                </a:solidFill>
                <a:latin typeface="Helvetica Neue Light"/>
                <a:cs typeface="Helvetica Neue Light"/>
              </a:rPr>
              <a:t>system </a:t>
            </a:r>
            <a:r>
              <a:rPr lang="nl-NL" sz="1300" dirty="0" smtClean="0">
                <a:solidFill>
                  <a:schemeClr val="tx1"/>
                </a:solidFill>
                <a:latin typeface="Helvetica Neue Light"/>
                <a:cs typeface="Helvetica Neue Light"/>
              </a:rPr>
              <a:t>was designed to improve safety at </a:t>
            </a:r>
            <a:r>
              <a:rPr lang="nl-NL" sz="1300" dirty="0" smtClean="0">
                <a:solidFill>
                  <a:schemeClr val="tx1"/>
                </a:solidFill>
                <a:latin typeface="Helvetica Neue Light"/>
                <a:cs typeface="Helvetica Neue Light"/>
              </a:rPr>
              <a:t>the market because </a:t>
            </a:r>
            <a:r>
              <a:rPr lang="nl-NL" sz="1300" dirty="0" smtClean="0">
                <a:solidFill>
                  <a:schemeClr val="tx1"/>
                </a:solidFill>
                <a:latin typeface="Helvetica Neue Light"/>
                <a:cs typeface="Helvetica Neue Light"/>
              </a:rPr>
              <a:t>cash from market</a:t>
            </a:r>
            <a:r>
              <a:rPr lang="nl-NL" sz="1300" baseline="0" dirty="0" smtClean="0">
                <a:solidFill>
                  <a:schemeClr val="tx1"/>
                </a:solidFill>
                <a:latin typeface="Helvetica Neue Light"/>
                <a:cs typeface="Helvetica Neue Light"/>
              </a:rPr>
              <a:t> fees </a:t>
            </a:r>
            <a:r>
              <a:rPr lang="nl-NL" sz="1300" dirty="0" smtClean="0">
                <a:solidFill>
                  <a:schemeClr val="tx1"/>
                </a:solidFill>
                <a:latin typeface="Helvetica Neue Light"/>
                <a:cs typeface="Helvetica Neue Light"/>
              </a:rPr>
              <a:t>would </a:t>
            </a:r>
            <a:r>
              <a:rPr lang="nl-NL" sz="1300" dirty="0" smtClean="0">
                <a:solidFill>
                  <a:schemeClr val="tx1"/>
                </a:solidFill>
                <a:latin typeface="Helvetica Neue Light"/>
                <a:cs typeface="Helvetica Neue Light"/>
              </a:rPr>
              <a:t>be </a:t>
            </a:r>
            <a:r>
              <a:rPr lang="nl-NL" sz="1300" dirty="0" smtClean="0">
                <a:solidFill>
                  <a:schemeClr val="tx1"/>
                </a:solidFill>
                <a:latin typeface="Helvetica Neue Light"/>
                <a:cs typeface="Helvetica Neue Light"/>
              </a:rPr>
              <a:t>centralised </a:t>
            </a:r>
            <a:r>
              <a:rPr lang="nl-NL" sz="1300" dirty="0" smtClean="0">
                <a:solidFill>
                  <a:schemeClr val="tx1"/>
                </a:solidFill>
                <a:latin typeface="Helvetica Neue Light"/>
                <a:cs typeface="Helvetica Neue Light"/>
              </a:rPr>
              <a:t>at the </a:t>
            </a:r>
            <a:r>
              <a:rPr lang="nl-NL" sz="1300" dirty="0" smtClean="0">
                <a:solidFill>
                  <a:schemeClr val="tx1"/>
                </a:solidFill>
                <a:latin typeface="Helvetica Neue Light"/>
                <a:cs typeface="Helvetica Neue Light"/>
              </a:rPr>
              <a:t>office, </a:t>
            </a:r>
            <a:r>
              <a:rPr lang="nl-NL" sz="1300" dirty="0" smtClean="0">
                <a:solidFill>
                  <a:schemeClr val="tx1"/>
                </a:solidFill>
                <a:latin typeface="Helvetica Neue Light"/>
                <a:cs typeface="Helvetica Neue Light"/>
              </a:rPr>
              <a:t>rather </a:t>
            </a:r>
            <a:r>
              <a:rPr lang="nl-NL" sz="1300" dirty="0" smtClean="0">
                <a:solidFill>
                  <a:schemeClr val="tx1"/>
                </a:solidFill>
                <a:latin typeface="Helvetica Neue Light"/>
                <a:cs typeface="Helvetica Neue Light"/>
              </a:rPr>
              <a:t>than </a:t>
            </a:r>
            <a:r>
              <a:rPr lang="nl-NL" sz="1300" dirty="0" smtClean="0">
                <a:solidFill>
                  <a:schemeClr val="tx1"/>
                </a:solidFill>
                <a:latin typeface="Helvetica Neue Light"/>
                <a:cs typeface="Helvetica Neue Light"/>
              </a:rPr>
              <a:t>kept by multiple market clerks standing around the market. </a:t>
            </a:r>
            <a:r>
              <a:rPr lang="nl-NL" sz="1300" dirty="0" smtClean="0">
                <a:solidFill>
                  <a:schemeClr val="tx1"/>
                </a:solidFill>
                <a:latin typeface="Helvetica Neue Light"/>
                <a:cs typeface="Helvetica Neue Light"/>
              </a:rPr>
              <a:t/>
            </a:r>
            <a:br>
              <a:rPr lang="nl-NL" sz="1300" dirty="0" smtClean="0">
                <a:solidFill>
                  <a:schemeClr val="tx1"/>
                </a:solidFill>
                <a:latin typeface="Helvetica Neue Light"/>
                <a:cs typeface="Helvetica Neue Light"/>
              </a:rPr>
            </a:br>
            <a:r>
              <a:rPr lang="nl-NL" sz="1300" dirty="0" smtClean="0">
                <a:solidFill>
                  <a:schemeClr val="tx1"/>
                </a:solidFill>
                <a:latin typeface="Helvetica Neue Light"/>
                <a:cs typeface="Helvetica Neue Light"/>
              </a:rPr>
              <a:t>NB: $ from sales of vegetables/fruit</a:t>
            </a:r>
            <a:r>
              <a:rPr lang="nl-NL" sz="1300" baseline="0" dirty="0" smtClean="0">
                <a:solidFill>
                  <a:schemeClr val="tx1"/>
                </a:solidFill>
                <a:latin typeface="Helvetica Neue Light"/>
                <a:cs typeface="Helvetica Neue Light"/>
              </a:rPr>
              <a:t> etc. still circulates.</a:t>
            </a:r>
            <a:endParaRPr lang="nl-NL" sz="1300" dirty="0" smtClean="0">
              <a:solidFill>
                <a:schemeClr val="tx1"/>
              </a:solidFill>
              <a:latin typeface="Helvetica Neue Light"/>
              <a:cs typeface="Helvetica Neue Light"/>
            </a:endParaRPr>
          </a:p>
          <a:p>
            <a:pPr marL="285750" indent="-285750" algn="l">
              <a:buFontTx/>
              <a:buChar char="-"/>
            </a:pPr>
            <a:r>
              <a:rPr lang="nl-NL" sz="1300" dirty="0" smtClean="0">
                <a:solidFill>
                  <a:schemeClr val="tx1"/>
                </a:solidFill>
                <a:latin typeface="Helvetica Neue Light"/>
                <a:cs typeface="Helvetica Neue Light"/>
              </a:rPr>
              <a:t>System aimed for </a:t>
            </a:r>
            <a:r>
              <a:rPr lang="nl-NL" sz="1300" dirty="0" smtClean="0">
                <a:solidFill>
                  <a:schemeClr val="tx1"/>
                </a:solidFill>
                <a:latin typeface="Helvetica Neue Light"/>
                <a:cs typeface="Helvetica Neue Light"/>
              </a:rPr>
              <a:t>improved transparency through automatic reporting of revenue to the City </a:t>
            </a:r>
            <a:r>
              <a:rPr lang="nl-NL" sz="1300" dirty="0" smtClean="0">
                <a:solidFill>
                  <a:schemeClr val="tx1"/>
                </a:solidFill>
                <a:latin typeface="Helvetica Neue Light"/>
                <a:cs typeface="Helvetica Neue Light"/>
              </a:rPr>
              <a:t>Hall, to reduce fraud </a:t>
            </a:r>
            <a:r>
              <a:rPr lang="nl-NL" sz="1300" dirty="0" smtClean="0">
                <a:solidFill>
                  <a:schemeClr val="tx1"/>
                </a:solidFill>
                <a:latin typeface="Helvetica Neue Light"/>
                <a:cs typeface="Helvetica Neue Light"/>
              </a:rPr>
              <a:t>and theft.</a:t>
            </a:r>
          </a:p>
          <a:p>
            <a:endParaRPr lang="en-GB" dirty="0" smtClean="0"/>
          </a:p>
          <a:p>
            <a:endParaRPr lang="nl-NL" dirty="0"/>
          </a:p>
        </p:txBody>
      </p:sp>
      <p:sp>
        <p:nvSpPr>
          <p:cNvPr id="4" name="Tijdelijke aanduiding voor dianummer 3"/>
          <p:cNvSpPr>
            <a:spLocks noGrp="1"/>
          </p:cNvSpPr>
          <p:nvPr>
            <p:ph type="sldNum" sz="quarter" idx="10"/>
          </p:nvPr>
        </p:nvSpPr>
        <p:spPr/>
        <p:txBody>
          <a:bodyPr/>
          <a:lstStyle/>
          <a:p>
            <a:fld id="{3F2CED9F-A0D8-FD40-BFA5-DF65B3EC035C}" type="slidenum">
              <a:rPr lang="nl-NL" smtClean="0"/>
              <a:t>7</a:t>
            </a:fld>
            <a:endParaRPr lang="nl-NL"/>
          </a:p>
        </p:txBody>
      </p:sp>
    </p:spTree>
    <p:extLst>
      <p:ext uri="{BB962C8B-B14F-4D97-AF65-F5344CB8AC3E}">
        <p14:creationId xmlns:p14="http://schemas.microsoft.com/office/powerpoint/2010/main" val="442444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smtClean="0">
                <a:latin typeface="Helvetica Neue Light"/>
                <a:cs typeface="Helvetica Neue Light"/>
              </a:rPr>
              <a:t>The first part of the software is installed at a market’s ticketing office. </a:t>
            </a:r>
            <a:endParaRPr lang="en-GB" sz="1600" dirty="0" smtClean="0">
              <a:latin typeface="Helvetica Neue Light"/>
              <a:cs typeface="Helvetica Neue Ligh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smtClean="0">
                <a:latin typeface="Helvetica Neue Light"/>
                <a:cs typeface="Helvetica Neue Light"/>
              </a:rPr>
              <a:t>This </a:t>
            </a:r>
            <a:r>
              <a:rPr lang="en-GB" sz="1600" dirty="0" smtClean="0">
                <a:latin typeface="Helvetica Neue Light"/>
                <a:cs typeface="Helvetica Neue Light"/>
              </a:rPr>
              <a:t>part of the system is the client software </a:t>
            </a:r>
            <a:r>
              <a:rPr lang="en-GB" sz="1600" dirty="0" smtClean="0">
                <a:latin typeface="Helvetica Neue Light"/>
                <a:cs typeface="Helvetica Neue Light"/>
              </a:rPr>
              <a:t>application.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smtClean="0">
                <a:latin typeface="Helvetica Neue Light"/>
                <a:cs typeface="Helvetica Neue Light"/>
              </a:rPr>
              <a:t>It </a:t>
            </a:r>
            <a:r>
              <a:rPr lang="en-GB" sz="1600" dirty="0" smtClean="0">
                <a:latin typeface="Helvetica Neue Light"/>
                <a:cs typeface="Helvetica Neue Light"/>
              </a:rPr>
              <a:t>allows the market clerks </a:t>
            </a:r>
            <a:r>
              <a:rPr lang="en-GB" sz="1600" dirty="0" smtClean="0">
                <a:latin typeface="Helvetica Neue Light"/>
                <a:cs typeface="Helvetica Neue Light"/>
              </a:rPr>
              <a:t>to:</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lang="en-GB" sz="1600" dirty="0" smtClean="0">
                <a:latin typeface="Helvetica Neue Light"/>
                <a:cs typeface="Helvetica Neue Light"/>
              </a:rPr>
              <a:t>register </a:t>
            </a:r>
            <a:r>
              <a:rPr lang="en-GB" sz="1600" dirty="0" smtClean="0">
                <a:latin typeface="Helvetica Neue Light"/>
                <a:cs typeface="Helvetica Neue Light"/>
              </a:rPr>
              <a:t>vendors, </a:t>
            </a:r>
            <a:endParaRPr lang="en-GB" sz="1600" dirty="0" smtClean="0">
              <a:latin typeface="Helvetica Neue Light"/>
              <a:cs typeface="Helvetica Neue Light"/>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lang="en-GB" sz="1600" dirty="0" smtClean="0">
                <a:latin typeface="Helvetica Neue Light"/>
                <a:cs typeface="Helvetica Neue Light"/>
              </a:rPr>
              <a:t>book </a:t>
            </a:r>
            <a:r>
              <a:rPr lang="en-GB" sz="1600" dirty="0" smtClean="0">
                <a:latin typeface="Helvetica Neue Light"/>
                <a:cs typeface="Helvetica Neue Light"/>
              </a:rPr>
              <a:t>a table for weekly or daily reservation, </a:t>
            </a:r>
            <a:endParaRPr lang="en-GB" sz="1600" dirty="0" smtClean="0">
              <a:latin typeface="Helvetica Neue Light"/>
              <a:cs typeface="Helvetica Neue Light"/>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lang="en-GB" sz="1600" dirty="0" smtClean="0">
                <a:latin typeface="Helvetica Neue Light"/>
                <a:cs typeface="Helvetica Neue Light"/>
              </a:rPr>
              <a:t>make </a:t>
            </a:r>
            <a:r>
              <a:rPr lang="en-GB" sz="1600" dirty="0" smtClean="0">
                <a:latin typeface="Helvetica Neue Light"/>
                <a:cs typeface="Helvetica Neue Light"/>
              </a:rPr>
              <a:t>a </a:t>
            </a:r>
            <a:r>
              <a:rPr lang="en-GB" sz="1600" dirty="0" smtClean="0">
                <a:latin typeface="Helvetica Neue Light"/>
                <a:cs typeface="Helvetica Neue Light"/>
              </a:rPr>
              <a:t>contract, and</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lang="en-GB" sz="1600" dirty="0" smtClean="0">
                <a:latin typeface="Helvetica Neue Light"/>
                <a:cs typeface="Helvetica Neue Light"/>
              </a:rPr>
              <a:t>allocate </a:t>
            </a:r>
            <a:r>
              <a:rPr lang="en-GB" sz="1600" dirty="0" smtClean="0">
                <a:latin typeface="Helvetica Neue Light"/>
                <a:cs typeface="Helvetica Neue Light"/>
              </a:rPr>
              <a:t>tables to </a:t>
            </a:r>
            <a:r>
              <a:rPr lang="en-GB" sz="1600" dirty="0" smtClean="0">
                <a:latin typeface="Helvetica Neue Light"/>
                <a:cs typeface="Helvetica Neue Light"/>
              </a:rPr>
              <a:t>vendors.</a:t>
            </a:r>
            <a:endParaRPr lang="nl-NL" sz="1600" dirty="0">
              <a:solidFill>
                <a:schemeClr val="bg1"/>
              </a:solidFill>
              <a:latin typeface="Helvetica Neue Light"/>
              <a:cs typeface="Helvetica Neue Light"/>
            </a:endParaRPr>
          </a:p>
        </p:txBody>
      </p:sp>
      <p:sp>
        <p:nvSpPr>
          <p:cNvPr id="4" name="Tijdelijke aanduiding voor dianummer 3"/>
          <p:cNvSpPr>
            <a:spLocks noGrp="1"/>
          </p:cNvSpPr>
          <p:nvPr>
            <p:ph type="sldNum" sz="quarter" idx="10"/>
          </p:nvPr>
        </p:nvSpPr>
        <p:spPr/>
        <p:txBody>
          <a:bodyPr/>
          <a:lstStyle/>
          <a:p>
            <a:fld id="{3F2CED9F-A0D8-FD40-BFA5-DF65B3EC035C}" type="slidenum">
              <a:rPr lang="nl-NL" smtClean="0"/>
              <a:t>8</a:t>
            </a:fld>
            <a:endParaRPr lang="nl-NL"/>
          </a:p>
        </p:txBody>
      </p:sp>
    </p:spTree>
    <p:extLst>
      <p:ext uri="{BB962C8B-B14F-4D97-AF65-F5344CB8AC3E}">
        <p14:creationId xmlns:p14="http://schemas.microsoft.com/office/powerpoint/2010/main" val="167486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dirty="0" smtClean="0">
                <a:latin typeface="Helvetica Neue Light"/>
                <a:cs typeface="Helvetica Neue Light"/>
              </a:rPr>
              <a:t>The second part of the system, the NCDC cloud server application, is a monitoring system that </a:t>
            </a:r>
            <a:r>
              <a:rPr lang="en-GB" sz="1600" dirty="0" smtClean="0">
                <a:latin typeface="Helvetica Neue Light"/>
                <a:cs typeface="Helvetica Neue Light"/>
              </a:rPr>
              <a:t>incorporates</a:t>
            </a:r>
            <a:r>
              <a:rPr lang="en-GB" sz="1600" baseline="0" dirty="0" smtClean="0">
                <a:latin typeface="Helvetica Neue Light"/>
                <a:cs typeface="Helvetica Neue Light"/>
              </a:rPr>
              <a:t> </a:t>
            </a:r>
            <a:r>
              <a:rPr lang="en-GB" sz="1600" dirty="0" smtClean="0">
                <a:latin typeface="Helvetica Neue Light"/>
                <a:cs typeface="Helvetica Neue Light"/>
              </a:rPr>
              <a:t>a </a:t>
            </a:r>
            <a:r>
              <a:rPr lang="en-GB" sz="1600" dirty="0" smtClean="0">
                <a:latin typeface="Helvetica Neue Light"/>
                <a:cs typeface="Helvetica Neue Light"/>
              </a:rPr>
              <a:t>database holding all information </a:t>
            </a:r>
            <a:r>
              <a:rPr lang="en-GB" sz="1600" dirty="0" smtClean="0">
                <a:latin typeface="Helvetica Neue Light"/>
                <a:cs typeface="Helvetica Neue Light"/>
              </a:rPr>
              <a:t>regarding:</a:t>
            </a:r>
          </a:p>
          <a:p>
            <a:pPr marL="285750" marR="0" indent="-285750" algn="l" defTabSz="457200" rtl="0" eaLnBrk="1" fontAlgn="auto" latinLnBrk="0" hangingPunct="1">
              <a:lnSpc>
                <a:spcPct val="100000"/>
              </a:lnSpc>
              <a:spcBef>
                <a:spcPts val="0"/>
              </a:spcBef>
              <a:spcAft>
                <a:spcPts val="0"/>
              </a:spcAft>
              <a:buClrTx/>
              <a:buSzTx/>
              <a:buFontTx/>
              <a:buChar char="-"/>
              <a:tabLst/>
              <a:defRPr/>
            </a:pPr>
            <a:r>
              <a:rPr lang="en-GB" sz="1600" dirty="0" smtClean="0">
                <a:latin typeface="Helvetica Neue Light"/>
                <a:cs typeface="Helvetica Neue Light"/>
              </a:rPr>
              <a:t>sold </a:t>
            </a:r>
            <a:r>
              <a:rPr lang="en-GB" sz="1600" dirty="0" smtClean="0">
                <a:latin typeface="Helvetica Neue Light"/>
                <a:cs typeface="Helvetica Neue Light"/>
              </a:rPr>
              <a:t>tickets, </a:t>
            </a:r>
            <a:endParaRPr lang="en-GB" sz="1600" dirty="0" smtClean="0">
              <a:latin typeface="Helvetica Neue Light"/>
              <a:cs typeface="Helvetica Neue Light"/>
            </a:endParaRPr>
          </a:p>
          <a:p>
            <a:pPr marL="285750" marR="0" indent="-285750" algn="l" defTabSz="457200" rtl="0" eaLnBrk="1" fontAlgn="auto" latinLnBrk="0" hangingPunct="1">
              <a:lnSpc>
                <a:spcPct val="100000"/>
              </a:lnSpc>
              <a:spcBef>
                <a:spcPts val="0"/>
              </a:spcBef>
              <a:spcAft>
                <a:spcPts val="0"/>
              </a:spcAft>
              <a:buClrTx/>
              <a:buSzTx/>
              <a:buFontTx/>
              <a:buChar char="-"/>
              <a:tabLst/>
              <a:defRPr/>
            </a:pPr>
            <a:r>
              <a:rPr lang="en-GB" sz="1600" dirty="0" smtClean="0">
                <a:latin typeface="Helvetica Neue Light"/>
                <a:cs typeface="Helvetica Neue Light"/>
              </a:rPr>
              <a:t>changed </a:t>
            </a:r>
            <a:r>
              <a:rPr lang="en-GB" sz="1600" dirty="0" smtClean="0">
                <a:latin typeface="Helvetica Neue Light"/>
                <a:cs typeface="Helvetica Neue Light"/>
              </a:rPr>
              <a:t>or added contracts, </a:t>
            </a:r>
            <a:endParaRPr lang="en-GB" sz="1600" dirty="0" smtClean="0">
              <a:latin typeface="Helvetica Neue Light"/>
              <a:cs typeface="Helvetica Neue Light"/>
            </a:endParaRPr>
          </a:p>
          <a:p>
            <a:pPr marL="285750" marR="0" indent="-285750" algn="l" defTabSz="457200" rtl="0" eaLnBrk="1" fontAlgn="auto" latinLnBrk="0" hangingPunct="1">
              <a:lnSpc>
                <a:spcPct val="100000"/>
              </a:lnSpc>
              <a:spcBef>
                <a:spcPts val="0"/>
              </a:spcBef>
              <a:spcAft>
                <a:spcPts val="0"/>
              </a:spcAft>
              <a:buClrTx/>
              <a:buSzTx/>
              <a:buFontTx/>
              <a:buChar char="-"/>
              <a:tabLst/>
              <a:defRPr/>
            </a:pPr>
            <a:r>
              <a:rPr lang="en-GB" sz="1600" dirty="0" smtClean="0">
                <a:latin typeface="Helvetica Neue Light"/>
                <a:cs typeface="Helvetica Neue Light"/>
              </a:rPr>
              <a:t>daily </a:t>
            </a:r>
            <a:r>
              <a:rPr lang="en-GB" sz="1600" dirty="0" smtClean="0">
                <a:latin typeface="Helvetica Neue Light"/>
                <a:cs typeface="Helvetica Neue Light"/>
              </a:rPr>
              <a:t>daybook bookkeeping, </a:t>
            </a:r>
            <a:endParaRPr lang="en-GB" sz="1600" dirty="0" smtClean="0">
              <a:latin typeface="Helvetica Neue Light"/>
              <a:cs typeface="Helvetica Neue Light"/>
            </a:endParaRPr>
          </a:p>
          <a:p>
            <a:pPr marL="285750" marR="0" indent="-285750" algn="l" defTabSz="457200" rtl="0" eaLnBrk="1" fontAlgn="auto" latinLnBrk="0" hangingPunct="1">
              <a:lnSpc>
                <a:spcPct val="100000"/>
              </a:lnSpc>
              <a:spcBef>
                <a:spcPts val="0"/>
              </a:spcBef>
              <a:spcAft>
                <a:spcPts val="0"/>
              </a:spcAft>
              <a:buClrTx/>
              <a:buSzTx/>
              <a:buFontTx/>
              <a:buChar char="-"/>
              <a:tabLst/>
              <a:defRPr/>
            </a:pPr>
            <a:r>
              <a:rPr lang="en-GB" sz="1600" dirty="0" smtClean="0">
                <a:latin typeface="Helvetica Neue Light"/>
                <a:cs typeface="Helvetica Neue Light"/>
              </a:rPr>
              <a:t>added </a:t>
            </a:r>
            <a:r>
              <a:rPr lang="en-GB" sz="1600" dirty="0" smtClean="0">
                <a:latin typeface="Helvetica Neue Light"/>
                <a:cs typeface="Helvetica Neue Light"/>
              </a:rPr>
              <a:t>vendors etc. </a:t>
            </a:r>
            <a:r>
              <a:rPr lang="en-GB" sz="1600" dirty="0" smtClean="0">
                <a:latin typeface="Helvetica Neue Light"/>
                <a:cs typeface="Helvetica Neue Light"/>
              </a:rPr>
              <a:t/>
            </a:r>
            <a:br>
              <a:rPr lang="en-GB" sz="1600" dirty="0" smtClean="0">
                <a:latin typeface="Helvetica Neue Light"/>
                <a:cs typeface="Helvetica Neue Light"/>
              </a:rPr>
            </a:br>
            <a:r>
              <a:rPr lang="en-GB" sz="1600" dirty="0" smtClean="0">
                <a:latin typeface="Helvetica Neue Light"/>
                <a:cs typeface="Helvetica Neue Light"/>
              </a:rPr>
              <a:t>for </a:t>
            </a:r>
            <a:r>
              <a:rPr lang="en-GB" sz="1600" dirty="0" smtClean="0">
                <a:latin typeface="Helvetica Neue Light"/>
                <a:cs typeface="Helvetica Neue Light"/>
              </a:rPr>
              <a:t>all the connected market </a:t>
            </a:r>
            <a:r>
              <a:rPr lang="en-GB" sz="1600" dirty="0" smtClean="0">
                <a:latin typeface="Helvetica Neue Light"/>
                <a:cs typeface="Helvetica Neue Light"/>
              </a:rPr>
              <a:t>places</a:t>
            </a:r>
            <a:r>
              <a:rPr lang="en-US" sz="1600" dirty="0" smtClean="0">
                <a:latin typeface="Helvetica Neue Light"/>
                <a:cs typeface="Helvetica Neue Light"/>
              </a:rPr>
              <a:t>.</a:t>
            </a:r>
            <a:endParaRPr lang="nl-NL" sz="1600" dirty="0" smtClean="0">
              <a:solidFill>
                <a:schemeClr val="bg1"/>
              </a:solidFill>
              <a:latin typeface="Helvetica Neue Light"/>
              <a:cs typeface="Helvetica Neue Light"/>
            </a:endParaRPr>
          </a:p>
        </p:txBody>
      </p:sp>
      <p:sp>
        <p:nvSpPr>
          <p:cNvPr id="4" name="Tijdelijke aanduiding voor dianummer 3"/>
          <p:cNvSpPr>
            <a:spLocks noGrp="1"/>
          </p:cNvSpPr>
          <p:nvPr>
            <p:ph type="sldNum" sz="quarter" idx="10"/>
          </p:nvPr>
        </p:nvSpPr>
        <p:spPr/>
        <p:txBody>
          <a:bodyPr/>
          <a:lstStyle/>
          <a:p>
            <a:fld id="{3F2CED9F-A0D8-FD40-BFA5-DF65B3EC035C}" type="slidenum">
              <a:rPr lang="nl-NL" smtClean="0"/>
              <a:t>9</a:t>
            </a:fld>
            <a:endParaRPr lang="nl-NL"/>
          </a:p>
        </p:txBody>
      </p:sp>
    </p:spTree>
    <p:extLst>
      <p:ext uri="{BB962C8B-B14F-4D97-AF65-F5344CB8AC3E}">
        <p14:creationId xmlns:p14="http://schemas.microsoft.com/office/powerpoint/2010/main" val="1823543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en-US" smtClean="0"/>
              <a:t>Titelstijl van model bewerken</a:t>
            </a:r>
            <a:endParaRPr lang="nl-NL"/>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Klik om de titelstijl van het model te bewerken</a:t>
            </a:r>
            <a:endParaRPr lang="nl-NL"/>
          </a:p>
        </p:txBody>
      </p:sp>
      <p:sp>
        <p:nvSpPr>
          <p:cNvPr id="4" name="Tijdelijke aanduiding voor datum 3"/>
          <p:cNvSpPr>
            <a:spLocks noGrp="1"/>
          </p:cNvSpPr>
          <p:nvPr>
            <p:ph type="dt" sz="half" idx="10"/>
          </p:nvPr>
        </p:nvSpPr>
        <p:spPr/>
        <p:txBody>
          <a:bodyPr/>
          <a:lstStyle/>
          <a:p>
            <a:fld id="{C9BEDAB3-15FE-E046-A934-21904FDCD27E}" type="datetimeFigureOut">
              <a:rPr lang="nl-NL" smtClean="0"/>
              <a:t>12-6-2018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3C82849-0167-1849-ACFE-7F499F5DCB36}" type="slidenum">
              <a:rPr lang="nl-NL" smtClean="0"/>
              <a:t>‹#›</a:t>
            </a:fld>
            <a:endParaRPr lang="nl-NL"/>
          </a:p>
        </p:txBody>
      </p:sp>
    </p:spTree>
    <p:extLst>
      <p:ext uri="{BB962C8B-B14F-4D97-AF65-F5344CB8AC3E}">
        <p14:creationId xmlns:p14="http://schemas.microsoft.com/office/powerpoint/2010/main" val="2154381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datum 3"/>
          <p:cNvSpPr>
            <a:spLocks noGrp="1"/>
          </p:cNvSpPr>
          <p:nvPr>
            <p:ph type="dt" sz="half" idx="10"/>
          </p:nvPr>
        </p:nvSpPr>
        <p:spPr/>
        <p:txBody>
          <a:bodyPr/>
          <a:lstStyle/>
          <a:p>
            <a:fld id="{C9BEDAB3-15FE-E046-A934-21904FDCD27E}" type="datetimeFigureOut">
              <a:rPr lang="nl-NL" smtClean="0"/>
              <a:t>12-6-2018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3C82849-0167-1849-ACFE-7F499F5DCB36}" type="slidenum">
              <a:rPr lang="nl-NL" smtClean="0"/>
              <a:t>‹#›</a:t>
            </a:fld>
            <a:endParaRPr lang="nl-NL"/>
          </a:p>
        </p:txBody>
      </p:sp>
    </p:spTree>
    <p:extLst>
      <p:ext uri="{BB962C8B-B14F-4D97-AF65-F5344CB8AC3E}">
        <p14:creationId xmlns:p14="http://schemas.microsoft.com/office/powerpoint/2010/main" val="2328754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en-US" smtClean="0"/>
              <a:t>Titelstijl van model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datum 3"/>
          <p:cNvSpPr>
            <a:spLocks noGrp="1"/>
          </p:cNvSpPr>
          <p:nvPr>
            <p:ph type="dt" sz="half" idx="10"/>
          </p:nvPr>
        </p:nvSpPr>
        <p:spPr/>
        <p:txBody>
          <a:bodyPr/>
          <a:lstStyle/>
          <a:p>
            <a:fld id="{C9BEDAB3-15FE-E046-A934-21904FDCD27E}" type="datetimeFigureOut">
              <a:rPr lang="nl-NL" smtClean="0"/>
              <a:t>12-6-2018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3C82849-0167-1849-ACFE-7F499F5DCB36}" type="slidenum">
              <a:rPr lang="nl-NL" smtClean="0"/>
              <a:t>‹#›</a:t>
            </a:fld>
            <a:endParaRPr lang="nl-NL"/>
          </a:p>
        </p:txBody>
      </p:sp>
    </p:spTree>
    <p:extLst>
      <p:ext uri="{BB962C8B-B14F-4D97-AF65-F5344CB8AC3E}">
        <p14:creationId xmlns:p14="http://schemas.microsoft.com/office/powerpoint/2010/main" val="2293559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Titelstijl van model bewerken</a:t>
            </a:r>
            <a:endParaRPr lang="nl-NL"/>
          </a:p>
        </p:txBody>
      </p:sp>
      <p:sp>
        <p:nvSpPr>
          <p:cNvPr id="3" name="Tijdelijke aanduiding voor inhoud 2"/>
          <p:cNvSpPr>
            <a:spLocks noGrp="1"/>
          </p:cNvSpPr>
          <p:nvPr>
            <p:ph idx="1"/>
          </p:nvPr>
        </p:nvSpPr>
        <p:spPr/>
        <p:txBody>
          <a:body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datum 3"/>
          <p:cNvSpPr>
            <a:spLocks noGrp="1"/>
          </p:cNvSpPr>
          <p:nvPr>
            <p:ph type="dt" sz="half" idx="10"/>
          </p:nvPr>
        </p:nvSpPr>
        <p:spPr/>
        <p:txBody>
          <a:bodyPr/>
          <a:lstStyle/>
          <a:p>
            <a:fld id="{C9BEDAB3-15FE-E046-A934-21904FDCD27E}" type="datetimeFigureOut">
              <a:rPr lang="nl-NL" smtClean="0"/>
              <a:t>12-6-2018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3C82849-0167-1849-ACFE-7F499F5DCB36}" type="slidenum">
              <a:rPr lang="nl-NL" smtClean="0"/>
              <a:t>‹#›</a:t>
            </a:fld>
            <a:endParaRPr lang="nl-NL"/>
          </a:p>
        </p:txBody>
      </p:sp>
    </p:spTree>
    <p:extLst>
      <p:ext uri="{BB962C8B-B14F-4D97-AF65-F5344CB8AC3E}">
        <p14:creationId xmlns:p14="http://schemas.microsoft.com/office/powerpoint/2010/main" val="3403260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en-US" smtClean="0"/>
              <a:t>Titelstijl van model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Klik om de tekststijl van het model te bewerken</a:t>
            </a:r>
          </a:p>
        </p:txBody>
      </p:sp>
      <p:sp>
        <p:nvSpPr>
          <p:cNvPr id="4" name="Tijdelijke aanduiding voor datum 3"/>
          <p:cNvSpPr>
            <a:spLocks noGrp="1"/>
          </p:cNvSpPr>
          <p:nvPr>
            <p:ph type="dt" sz="half" idx="10"/>
          </p:nvPr>
        </p:nvSpPr>
        <p:spPr/>
        <p:txBody>
          <a:bodyPr/>
          <a:lstStyle/>
          <a:p>
            <a:fld id="{C9BEDAB3-15FE-E046-A934-21904FDCD27E}" type="datetimeFigureOut">
              <a:rPr lang="nl-NL" smtClean="0"/>
              <a:t>12-6-2018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3C82849-0167-1849-ACFE-7F499F5DCB36}" type="slidenum">
              <a:rPr lang="nl-NL" smtClean="0"/>
              <a:t>‹#›</a:t>
            </a:fld>
            <a:endParaRPr lang="nl-NL"/>
          </a:p>
        </p:txBody>
      </p:sp>
    </p:spTree>
    <p:extLst>
      <p:ext uri="{BB962C8B-B14F-4D97-AF65-F5344CB8AC3E}">
        <p14:creationId xmlns:p14="http://schemas.microsoft.com/office/powerpoint/2010/main" val="1330000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Titelstijl van model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5" name="Tijdelijke aanduiding voor datum 4"/>
          <p:cNvSpPr>
            <a:spLocks noGrp="1"/>
          </p:cNvSpPr>
          <p:nvPr>
            <p:ph type="dt" sz="half" idx="10"/>
          </p:nvPr>
        </p:nvSpPr>
        <p:spPr/>
        <p:txBody>
          <a:bodyPr/>
          <a:lstStyle/>
          <a:p>
            <a:fld id="{C9BEDAB3-15FE-E046-A934-21904FDCD27E}" type="datetimeFigureOut">
              <a:rPr lang="nl-NL" smtClean="0"/>
              <a:t>12-6-2018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3C82849-0167-1849-ACFE-7F499F5DCB36}" type="slidenum">
              <a:rPr lang="nl-NL" smtClean="0"/>
              <a:t>‹#›</a:t>
            </a:fld>
            <a:endParaRPr lang="nl-NL"/>
          </a:p>
        </p:txBody>
      </p:sp>
    </p:spTree>
    <p:extLst>
      <p:ext uri="{BB962C8B-B14F-4D97-AF65-F5344CB8AC3E}">
        <p14:creationId xmlns:p14="http://schemas.microsoft.com/office/powerpoint/2010/main" val="4104945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smtClean="0"/>
              <a:t>Titelstijl van model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7" name="Tijdelijke aanduiding voor datum 6"/>
          <p:cNvSpPr>
            <a:spLocks noGrp="1"/>
          </p:cNvSpPr>
          <p:nvPr>
            <p:ph type="dt" sz="half" idx="10"/>
          </p:nvPr>
        </p:nvSpPr>
        <p:spPr/>
        <p:txBody>
          <a:bodyPr/>
          <a:lstStyle/>
          <a:p>
            <a:fld id="{C9BEDAB3-15FE-E046-A934-21904FDCD27E}" type="datetimeFigureOut">
              <a:rPr lang="nl-NL" smtClean="0"/>
              <a:t>12-6-2018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13C82849-0167-1849-ACFE-7F499F5DCB36}" type="slidenum">
              <a:rPr lang="nl-NL" smtClean="0"/>
              <a:t>‹#›</a:t>
            </a:fld>
            <a:endParaRPr lang="nl-NL"/>
          </a:p>
        </p:txBody>
      </p:sp>
    </p:spTree>
    <p:extLst>
      <p:ext uri="{BB962C8B-B14F-4D97-AF65-F5344CB8AC3E}">
        <p14:creationId xmlns:p14="http://schemas.microsoft.com/office/powerpoint/2010/main" val="314921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Titelstijl van model bewerken</a:t>
            </a:r>
            <a:endParaRPr lang="nl-NL"/>
          </a:p>
        </p:txBody>
      </p:sp>
      <p:sp>
        <p:nvSpPr>
          <p:cNvPr id="3" name="Tijdelijke aanduiding voor datum 2"/>
          <p:cNvSpPr>
            <a:spLocks noGrp="1"/>
          </p:cNvSpPr>
          <p:nvPr>
            <p:ph type="dt" sz="half" idx="10"/>
          </p:nvPr>
        </p:nvSpPr>
        <p:spPr/>
        <p:txBody>
          <a:bodyPr/>
          <a:lstStyle/>
          <a:p>
            <a:fld id="{C9BEDAB3-15FE-E046-A934-21904FDCD27E}" type="datetimeFigureOut">
              <a:rPr lang="nl-NL" smtClean="0"/>
              <a:t>12-6-2018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13C82849-0167-1849-ACFE-7F499F5DCB36}" type="slidenum">
              <a:rPr lang="nl-NL" smtClean="0"/>
              <a:t>‹#›</a:t>
            </a:fld>
            <a:endParaRPr lang="nl-NL"/>
          </a:p>
        </p:txBody>
      </p:sp>
    </p:spTree>
    <p:extLst>
      <p:ext uri="{BB962C8B-B14F-4D97-AF65-F5344CB8AC3E}">
        <p14:creationId xmlns:p14="http://schemas.microsoft.com/office/powerpoint/2010/main" val="2359478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9BEDAB3-15FE-E046-A934-21904FDCD27E}" type="datetimeFigureOut">
              <a:rPr lang="nl-NL" smtClean="0"/>
              <a:t>12-6-2018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13C82849-0167-1849-ACFE-7F499F5DCB36}" type="slidenum">
              <a:rPr lang="nl-NL" smtClean="0"/>
              <a:t>‹#›</a:t>
            </a:fld>
            <a:endParaRPr lang="nl-NL"/>
          </a:p>
        </p:txBody>
      </p:sp>
    </p:spTree>
    <p:extLst>
      <p:ext uri="{BB962C8B-B14F-4D97-AF65-F5344CB8AC3E}">
        <p14:creationId xmlns:p14="http://schemas.microsoft.com/office/powerpoint/2010/main" val="460365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en-US" smtClean="0"/>
              <a:t>Titelstijl van model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Klik om de tekststijl van het model te bewerken</a:t>
            </a:r>
          </a:p>
        </p:txBody>
      </p:sp>
      <p:sp>
        <p:nvSpPr>
          <p:cNvPr id="5" name="Tijdelijke aanduiding voor datum 4"/>
          <p:cNvSpPr>
            <a:spLocks noGrp="1"/>
          </p:cNvSpPr>
          <p:nvPr>
            <p:ph type="dt" sz="half" idx="10"/>
          </p:nvPr>
        </p:nvSpPr>
        <p:spPr/>
        <p:txBody>
          <a:bodyPr/>
          <a:lstStyle/>
          <a:p>
            <a:fld id="{C9BEDAB3-15FE-E046-A934-21904FDCD27E}" type="datetimeFigureOut">
              <a:rPr lang="nl-NL" smtClean="0"/>
              <a:t>12-6-2018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3C82849-0167-1849-ACFE-7F499F5DCB36}" type="slidenum">
              <a:rPr lang="nl-NL" smtClean="0"/>
              <a:t>‹#›</a:t>
            </a:fld>
            <a:endParaRPr lang="nl-NL"/>
          </a:p>
        </p:txBody>
      </p:sp>
    </p:spTree>
    <p:extLst>
      <p:ext uri="{BB962C8B-B14F-4D97-AF65-F5344CB8AC3E}">
        <p14:creationId xmlns:p14="http://schemas.microsoft.com/office/powerpoint/2010/main" val="3050159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en-US" smtClean="0"/>
              <a:t>Titelstijl van model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Klik om de tekststijl van het model te bewerken</a:t>
            </a:r>
          </a:p>
        </p:txBody>
      </p:sp>
      <p:sp>
        <p:nvSpPr>
          <p:cNvPr id="5" name="Tijdelijke aanduiding voor datum 4"/>
          <p:cNvSpPr>
            <a:spLocks noGrp="1"/>
          </p:cNvSpPr>
          <p:nvPr>
            <p:ph type="dt" sz="half" idx="10"/>
          </p:nvPr>
        </p:nvSpPr>
        <p:spPr/>
        <p:txBody>
          <a:bodyPr/>
          <a:lstStyle/>
          <a:p>
            <a:fld id="{C9BEDAB3-15FE-E046-A934-21904FDCD27E}" type="datetimeFigureOut">
              <a:rPr lang="nl-NL" smtClean="0"/>
              <a:t>12-6-2018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3C82849-0167-1849-ACFE-7F499F5DCB36}" type="slidenum">
              <a:rPr lang="nl-NL" smtClean="0"/>
              <a:t>‹#›</a:t>
            </a:fld>
            <a:endParaRPr lang="nl-NL"/>
          </a:p>
        </p:txBody>
      </p:sp>
    </p:spTree>
    <p:extLst>
      <p:ext uri="{BB962C8B-B14F-4D97-AF65-F5344CB8AC3E}">
        <p14:creationId xmlns:p14="http://schemas.microsoft.com/office/powerpoint/2010/main" val="3273394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Titelstijl van model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BEDAB3-15FE-E046-A934-21904FDCD27E}" type="datetimeFigureOut">
              <a:rPr lang="nl-NL" smtClean="0"/>
              <a:t>12-6-2018</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C82849-0167-1849-ACFE-7F499F5DCB36}" type="slidenum">
              <a:rPr lang="nl-NL" smtClean="0"/>
              <a:t>‹#›</a:t>
            </a:fld>
            <a:endParaRPr lang="nl-NL"/>
          </a:p>
        </p:txBody>
      </p:sp>
    </p:spTree>
    <p:extLst>
      <p:ext uri="{BB962C8B-B14F-4D97-AF65-F5344CB8AC3E}">
        <p14:creationId xmlns:p14="http://schemas.microsoft.com/office/powerpoint/2010/main" val="3430481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IMG_224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hthoek 6"/>
          <p:cNvSpPr/>
          <p:nvPr/>
        </p:nvSpPr>
        <p:spPr>
          <a:xfrm>
            <a:off x="0" y="4913656"/>
            <a:ext cx="9144000" cy="1944345"/>
          </a:xfrm>
          <a:prstGeom prst="rect">
            <a:avLst/>
          </a:prstGeom>
          <a:solidFill>
            <a:schemeClr val="tx2">
              <a:alpha val="5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rgbClr val="FFFFFF"/>
              </a:solidFill>
            </a:endParaRPr>
          </a:p>
        </p:txBody>
      </p:sp>
      <p:sp>
        <p:nvSpPr>
          <p:cNvPr id="8" name="Subtitel 5"/>
          <p:cNvSpPr>
            <a:spLocks noGrp="1"/>
          </p:cNvSpPr>
          <p:nvPr>
            <p:ph type="subTitle" idx="1"/>
          </p:nvPr>
        </p:nvSpPr>
        <p:spPr>
          <a:xfrm>
            <a:off x="206374" y="4913656"/>
            <a:ext cx="8791436" cy="2134844"/>
          </a:xfrm>
        </p:spPr>
        <p:txBody>
          <a:bodyPr>
            <a:noAutofit/>
          </a:bodyPr>
          <a:lstStyle/>
          <a:p>
            <a:r>
              <a:rPr lang="en-AU" sz="3600" dirty="0">
                <a:solidFill>
                  <a:schemeClr val="bg1"/>
                </a:solidFill>
                <a:latin typeface="Helvetica Neue Light"/>
                <a:cs typeface="Helvetica Neue Light"/>
              </a:rPr>
              <a:t>Market fee payment through custom-made software: the findings of a </a:t>
            </a:r>
            <a:r>
              <a:rPr lang="en-AU" sz="3600" dirty="0" smtClean="0">
                <a:solidFill>
                  <a:schemeClr val="bg1"/>
                </a:solidFill>
                <a:latin typeface="Helvetica Neue Light"/>
                <a:cs typeface="Helvetica Neue Light"/>
              </a:rPr>
              <a:t>pilot</a:t>
            </a:r>
          </a:p>
          <a:p>
            <a:r>
              <a:rPr lang="en-AU" sz="1800" b="1" dirty="0" smtClean="0">
                <a:solidFill>
                  <a:schemeClr val="bg1"/>
                </a:solidFill>
                <a:latin typeface="Helvetica Neue Light"/>
                <a:cs typeface="Helvetica Neue Light"/>
              </a:rPr>
              <a:t>Nisa Fachry</a:t>
            </a:r>
            <a:r>
              <a:rPr lang="en-AU" sz="1800" b="1" baseline="30000" dirty="0" smtClean="0">
                <a:solidFill>
                  <a:schemeClr val="bg1"/>
                </a:solidFill>
                <a:latin typeface="Helvetica Neue Light"/>
                <a:cs typeface="Helvetica Neue Light"/>
              </a:rPr>
              <a:t>1</a:t>
            </a:r>
            <a:r>
              <a:rPr lang="en-AU" sz="1800" b="1" dirty="0" smtClean="0">
                <a:solidFill>
                  <a:schemeClr val="bg1"/>
                </a:solidFill>
                <a:latin typeface="Helvetica Neue Light"/>
                <a:cs typeface="Helvetica Neue Light"/>
              </a:rPr>
              <a:t>, Amanda H A Watson</a:t>
            </a:r>
            <a:r>
              <a:rPr lang="en-AU" sz="1800" b="1" baseline="30000" dirty="0" smtClean="0">
                <a:solidFill>
                  <a:schemeClr val="bg1"/>
                </a:solidFill>
                <a:latin typeface="Helvetica Neue Light"/>
                <a:cs typeface="Helvetica Neue Light"/>
              </a:rPr>
              <a:t>2</a:t>
            </a:r>
            <a:r>
              <a:rPr lang="en-AU" sz="1800" b="1" dirty="0" smtClean="0">
                <a:solidFill>
                  <a:schemeClr val="bg1"/>
                </a:solidFill>
                <a:latin typeface="Helvetica Neue Light"/>
                <a:cs typeface="Helvetica Neue Light"/>
              </a:rPr>
              <a:t> and Christina Cheong</a:t>
            </a:r>
            <a:r>
              <a:rPr lang="en-AU" sz="1800" b="1" baseline="30000" dirty="0" smtClean="0">
                <a:solidFill>
                  <a:schemeClr val="bg1"/>
                </a:solidFill>
                <a:latin typeface="Helvetica Neue Light"/>
                <a:cs typeface="Helvetica Neue Light"/>
              </a:rPr>
              <a:t>1</a:t>
            </a:r>
            <a:r>
              <a:rPr lang="en-AU" sz="1800" b="1" dirty="0" smtClean="0">
                <a:solidFill>
                  <a:schemeClr val="bg1"/>
                </a:solidFill>
                <a:latin typeface="Helvetica Neue Light"/>
                <a:cs typeface="Helvetica Neue Light"/>
              </a:rPr>
              <a:t> </a:t>
            </a:r>
          </a:p>
          <a:p>
            <a:r>
              <a:rPr lang="en-AU" sz="1800" b="1" baseline="30000" dirty="0" smtClean="0">
                <a:solidFill>
                  <a:schemeClr val="bg1"/>
                </a:solidFill>
                <a:latin typeface="Helvetica Neue Light"/>
                <a:cs typeface="Helvetica Neue Light"/>
              </a:rPr>
              <a:t>1</a:t>
            </a:r>
            <a:r>
              <a:rPr lang="en-AU" sz="1800" b="1" dirty="0" smtClean="0">
                <a:solidFill>
                  <a:schemeClr val="bg1"/>
                </a:solidFill>
                <a:latin typeface="Helvetica Neue Light"/>
                <a:cs typeface="Helvetica Neue Light"/>
              </a:rPr>
              <a:t> </a:t>
            </a:r>
            <a:r>
              <a:rPr lang="en-AU" sz="1800" b="1" dirty="0">
                <a:solidFill>
                  <a:schemeClr val="bg1"/>
                </a:solidFill>
                <a:latin typeface="Helvetica Neue Light"/>
                <a:cs typeface="Helvetica Neue Light"/>
              </a:rPr>
              <a:t>UN </a:t>
            </a:r>
            <a:r>
              <a:rPr lang="en-AU" sz="1800" b="1" dirty="0" smtClean="0">
                <a:solidFill>
                  <a:schemeClr val="bg1"/>
                </a:solidFill>
                <a:latin typeface="Helvetica Neue Light"/>
                <a:cs typeface="Helvetica Neue Light"/>
              </a:rPr>
              <a:t>Women     </a:t>
            </a:r>
            <a:r>
              <a:rPr lang="en-AU" sz="1800" b="1" baseline="30000" dirty="0">
                <a:solidFill>
                  <a:schemeClr val="bg1"/>
                </a:solidFill>
                <a:latin typeface="Helvetica Neue Light"/>
                <a:cs typeface="Helvetica Neue Light"/>
              </a:rPr>
              <a:t>2</a:t>
            </a:r>
            <a:r>
              <a:rPr lang="en-AU" sz="1800" b="1" dirty="0" smtClean="0">
                <a:solidFill>
                  <a:schemeClr val="bg1"/>
                </a:solidFill>
                <a:latin typeface="Helvetica Neue Light"/>
                <a:cs typeface="Helvetica Neue Light"/>
              </a:rPr>
              <a:t> Australian National University</a:t>
            </a:r>
            <a:endParaRPr lang="nl-NL" sz="3600" dirty="0">
              <a:solidFill>
                <a:schemeClr val="bg1"/>
              </a:solidFill>
              <a:latin typeface="Helvetica Neue Light"/>
              <a:cs typeface="Helvetica Neue Light"/>
            </a:endParaRPr>
          </a:p>
          <a:p>
            <a:r>
              <a:rPr lang="en-AU" sz="1800" b="1" dirty="0" smtClean="0">
                <a:solidFill>
                  <a:schemeClr val="bg1"/>
                </a:solidFill>
                <a:latin typeface="Helvetica Neue Light"/>
                <a:cs typeface="Helvetica Neue Light"/>
              </a:rPr>
              <a:t>  </a:t>
            </a:r>
            <a:endParaRPr lang="nl-NL" sz="6000" dirty="0">
              <a:solidFill>
                <a:schemeClr val="bg1"/>
              </a:solidFill>
              <a:latin typeface="Helvetica Neue Light"/>
              <a:cs typeface="Helvetica Neue Light"/>
            </a:endParaRPr>
          </a:p>
          <a:p>
            <a:endParaRPr lang="nl-NL" sz="3600" dirty="0">
              <a:solidFill>
                <a:schemeClr val="bg1"/>
              </a:solidFill>
              <a:latin typeface="Helvetica Neue Light"/>
              <a:cs typeface="Helvetica Neue Light"/>
            </a:endParaRPr>
          </a:p>
        </p:txBody>
      </p:sp>
      <p:pic>
        <p:nvPicPr>
          <p:cNvPr id="9" name="Afbeelding 8" descr="Safe City logo_201708.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3184" y="156298"/>
            <a:ext cx="1444626" cy="843865"/>
          </a:xfrm>
          <a:prstGeom prst="rect">
            <a:avLst/>
          </a:prstGeom>
        </p:spPr>
      </p:pic>
    </p:spTree>
    <p:extLst>
      <p:ext uri="{BB962C8B-B14F-4D97-AF65-F5344CB8AC3E}">
        <p14:creationId xmlns:p14="http://schemas.microsoft.com/office/powerpoint/2010/main" val="39220847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Afbeelding 15" descr="IMG_232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hthoek 3"/>
          <p:cNvSpPr/>
          <p:nvPr/>
        </p:nvSpPr>
        <p:spPr>
          <a:xfrm>
            <a:off x="4479667" y="3244334"/>
            <a:ext cx="184666" cy="369332"/>
          </a:xfrm>
          <a:prstGeom prst="rect">
            <a:avLst/>
          </a:prstGeom>
        </p:spPr>
        <p:txBody>
          <a:bodyPr wrap="none">
            <a:spAutoFit/>
          </a:bodyPr>
          <a:lstStyle/>
          <a:p>
            <a:r>
              <a:rPr lang="nl-NL" dirty="0"/>
              <a:t> </a:t>
            </a:r>
          </a:p>
        </p:txBody>
      </p:sp>
      <p:sp>
        <p:nvSpPr>
          <p:cNvPr id="5" name="Rechthoek 4"/>
          <p:cNvSpPr/>
          <p:nvPr/>
        </p:nvSpPr>
        <p:spPr>
          <a:xfrm>
            <a:off x="4479667" y="3244334"/>
            <a:ext cx="184666" cy="369332"/>
          </a:xfrm>
          <a:prstGeom prst="rect">
            <a:avLst/>
          </a:prstGeom>
        </p:spPr>
        <p:txBody>
          <a:bodyPr wrap="none">
            <a:spAutoFit/>
          </a:bodyPr>
          <a:lstStyle/>
          <a:p>
            <a:r>
              <a:rPr lang="nl-NL" dirty="0"/>
              <a:t> </a:t>
            </a:r>
          </a:p>
        </p:txBody>
      </p:sp>
      <p:sp>
        <p:nvSpPr>
          <p:cNvPr id="9" name="Rechthoek 8"/>
          <p:cNvSpPr/>
          <p:nvPr/>
        </p:nvSpPr>
        <p:spPr>
          <a:xfrm>
            <a:off x="4572000" y="1"/>
            <a:ext cx="2270125" cy="6857999"/>
          </a:xfrm>
          <a:prstGeom prst="rect">
            <a:avLst/>
          </a:prstGeom>
          <a:solidFill>
            <a:schemeClr val="accent2">
              <a:alpha val="58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solidFill>
                <a:srgbClr val="FFFFFF"/>
              </a:solidFill>
            </a:endParaRPr>
          </a:p>
        </p:txBody>
      </p:sp>
      <p:sp>
        <p:nvSpPr>
          <p:cNvPr id="15" name="Rechthoek 14"/>
          <p:cNvSpPr/>
          <p:nvPr/>
        </p:nvSpPr>
        <p:spPr>
          <a:xfrm>
            <a:off x="4664333" y="4148405"/>
            <a:ext cx="1968500" cy="1384995"/>
          </a:xfrm>
          <a:prstGeom prst="rect">
            <a:avLst/>
          </a:prstGeom>
        </p:spPr>
        <p:txBody>
          <a:bodyPr wrap="square">
            <a:spAutoFit/>
          </a:bodyPr>
          <a:lstStyle/>
          <a:p>
            <a:r>
              <a:rPr lang="nl-NL" sz="2800" b="1" dirty="0" smtClean="0">
                <a:solidFill>
                  <a:schemeClr val="bg1"/>
                </a:solidFill>
                <a:latin typeface="Helvetica Neue"/>
                <a:cs typeface="Helvetica Neue"/>
              </a:rPr>
              <a:t>PILOT AT</a:t>
            </a:r>
          </a:p>
          <a:p>
            <a:r>
              <a:rPr lang="nl-NL" sz="2800" b="1" dirty="0" smtClean="0">
                <a:solidFill>
                  <a:schemeClr val="bg1"/>
                </a:solidFill>
                <a:latin typeface="Helvetica Neue"/>
                <a:cs typeface="Helvetica Neue"/>
              </a:rPr>
              <a:t>BOROKO </a:t>
            </a:r>
          </a:p>
          <a:p>
            <a:r>
              <a:rPr lang="nl-NL" sz="2800" b="1" dirty="0" smtClean="0">
                <a:solidFill>
                  <a:schemeClr val="bg1"/>
                </a:solidFill>
                <a:latin typeface="Helvetica Neue"/>
                <a:cs typeface="Helvetica Neue"/>
              </a:rPr>
              <a:t>MARKET</a:t>
            </a:r>
            <a:endParaRPr lang="nl-NL" sz="2800" b="1" dirty="0">
              <a:solidFill>
                <a:schemeClr val="bg1"/>
              </a:solidFill>
              <a:latin typeface="Helvetica Neue"/>
              <a:cs typeface="Helvetica Neue"/>
            </a:endParaRPr>
          </a:p>
        </p:txBody>
      </p:sp>
    </p:spTree>
    <p:extLst>
      <p:ext uri="{BB962C8B-B14F-4D97-AF65-F5344CB8AC3E}">
        <p14:creationId xmlns:p14="http://schemas.microsoft.com/office/powerpoint/2010/main" val="19002761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inhoud 5" descr="IMG_2290.JPG"/>
          <p:cNvPicPr>
            <a:picLocks noChangeAspect="1"/>
          </p:cNvPicPr>
          <p:nvPr/>
        </p:nvPicPr>
        <p:blipFill>
          <a:blip r:embed="rId3">
            <a:extLst>
              <a:ext uri="{28A0092B-C50C-407E-A947-70E740481C1C}">
                <a14:useLocalDpi xmlns:a14="http://schemas.microsoft.com/office/drawing/2010/main" val="0"/>
              </a:ext>
            </a:extLst>
          </a:blip>
          <a:srcRect t="13336" b="13336"/>
          <a:stretch>
            <a:fillRect/>
          </a:stretch>
        </p:blipFill>
        <p:spPr>
          <a:xfrm rot="5400000">
            <a:off x="-144700" y="2019437"/>
            <a:ext cx="5287151" cy="3645233"/>
          </a:xfrm>
          <a:prstGeom prst="rect">
            <a:avLst/>
          </a:prstGeom>
        </p:spPr>
      </p:pic>
      <p:pic>
        <p:nvPicPr>
          <p:cNvPr id="12" name="Afbeelding 11" descr="IMG_2276.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4095672" y="1952114"/>
            <a:ext cx="5287153" cy="3779879"/>
          </a:xfrm>
          <a:prstGeom prst="rect">
            <a:avLst/>
          </a:prstGeom>
        </p:spPr>
      </p:pic>
      <p:sp>
        <p:nvSpPr>
          <p:cNvPr id="11" name="Subtitel 5"/>
          <p:cNvSpPr txBox="1">
            <a:spLocks/>
          </p:cNvSpPr>
          <p:nvPr/>
        </p:nvSpPr>
        <p:spPr>
          <a:xfrm>
            <a:off x="0" y="270541"/>
            <a:ext cx="6585285" cy="770021"/>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nl-NL" sz="5400" dirty="0" smtClean="0">
                <a:solidFill>
                  <a:schemeClr val="bg1"/>
                </a:solidFill>
                <a:latin typeface="Helvetica Neue"/>
                <a:cs typeface="Helvetica Neue"/>
              </a:rPr>
              <a:t>Pilot </a:t>
            </a:r>
            <a:r>
              <a:rPr lang="nl-NL" sz="5400" dirty="0" err="1" smtClean="0">
                <a:solidFill>
                  <a:schemeClr val="bg1"/>
                </a:solidFill>
                <a:latin typeface="Helvetica Neue"/>
                <a:cs typeface="Helvetica Neue"/>
              </a:rPr>
              <a:t>Preparation</a:t>
            </a:r>
            <a:r>
              <a:rPr lang="nl-NL" sz="5400" dirty="0" smtClean="0">
                <a:solidFill>
                  <a:schemeClr val="bg1"/>
                </a:solidFill>
                <a:latin typeface="Helvetica Neue"/>
                <a:cs typeface="Helvetica Neue"/>
              </a:rPr>
              <a:t> 2</a:t>
            </a:r>
            <a:endParaRPr lang="nl-NL" sz="5400" dirty="0">
              <a:solidFill>
                <a:schemeClr val="bg1"/>
              </a:solidFill>
              <a:latin typeface="Helvetica Neue"/>
              <a:cs typeface="Helvetica Neue"/>
            </a:endParaRPr>
          </a:p>
        </p:txBody>
      </p:sp>
      <p:sp>
        <p:nvSpPr>
          <p:cNvPr id="13" name="Subtitel 5"/>
          <p:cNvSpPr txBox="1">
            <a:spLocks/>
          </p:cNvSpPr>
          <p:nvPr/>
        </p:nvSpPr>
        <p:spPr>
          <a:xfrm>
            <a:off x="-179166" y="214229"/>
            <a:ext cx="7350556" cy="770021"/>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nl-NL" dirty="0" smtClean="0">
                <a:solidFill>
                  <a:schemeClr val="bg1"/>
                </a:solidFill>
                <a:latin typeface="Helvetica Neue"/>
                <a:cs typeface="Helvetica Neue"/>
              </a:rPr>
              <a:t>Pilot </a:t>
            </a:r>
            <a:r>
              <a:rPr lang="nl-NL" dirty="0" err="1" smtClean="0">
                <a:solidFill>
                  <a:schemeClr val="bg1"/>
                </a:solidFill>
                <a:latin typeface="Helvetica Neue"/>
                <a:cs typeface="Helvetica Neue"/>
              </a:rPr>
              <a:t>Preparation</a:t>
            </a:r>
            <a:r>
              <a:rPr lang="nl-NL" dirty="0" smtClean="0">
                <a:solidFill>
                  <a:schemeClr val="bg1"/>
                </a:solidFill>
                <a:latin typeface="Helvetica Neue"/>
                <a:cs typeface="Helvetica Neue"/>
              </a:rPr>
              <a:t>: Space </a:t>
            </a:r>
            <a:r>
              <a:rPr lang="nl-NL" dirty="0" err="1" smtClean="0">
                <a:solidFill>
                  <a:schemeClr val="bg1"/>
                </a:solidFill>
                <a:latin typeface="Helvetica Neue"/>
                <a:cs typeface="Helvetica Neue"/>
              </a:rPr>
              <a:t>Marking</a:t>
            </a:r>
            <a:endParaRPr lang="nl-NL" dirty="0">
              <a:solidFill>
                <a:schemeClr val="bg1"/>
              </a:solidFill>
              <a:latin typeface="Helvetica Neue"/>
              <a:cs typeface="Helvetica Neue"/>
            </a:endParaRPr>
          </a:p>
        </p:txBody>
      </p:sp>
      <p:sp>
        <p:nvSpPr>
          <p:cNvPr id="14" name="Rechthoek 13"/>
          <p:cNvSpPr/>
          <p:nvPr/>
        </p:nvSpPr>
        <p:spPr>
          <a:xfrm>
            <a:off x="0" y="1"/>
            <a:ext cx="9144000" cy="1040561"/>
          </a:xfrm>
          <a:prstGeom prst="rect">
            <a:avLst/>
          </a:prstGeom>
          <a:solidFill>
            <a:schemeClr val="accent2">
              <a:alpha val="58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solidFill>
                <a:srgbClr val="FFFFFF"/>
              </a:solidFill>
            </a:endParaRPr>
          </a:p>
        </p:txBody>
      </p:sp>
      <p:sp>
        <p:nvSpPr>
          <p:cNvPr id="15" name="Subtitel 5"/>
          <p:cNvSpPr txBox="1">
            <a:spLocks/>
          </p:cNvSpPr>
          <p:nvPr/>
        </p:nvSpPr>
        <p:spPr>
          <a:xfrm>
            <a:off x="0" y="1"/>
            <a:ext cx="9144000" cy="1040561"/>
          </a:xfrm>
          <a:prstGeom prst="rect">
            <a:avLst/>
          </a:prstGeom>
        </p:spPr>
        <p:txBody>
          <a:bodyPr vert="horz" lIns="91440" tIns="45720" rIns="91440" bIns="45720" rtlCol="0" anchor="ctr">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nl-NL" dirty="0" smtClean="0">
                <a:solidFill>
                  <a:schemeClr val="bg1"/>
                </a:solidFill>
                <a:latin typeface="Helvetica Neue"/>
                <a:cs typeface="Helvetica Neue"/>
              </a:rPr>
              <a:t>Pilot </a:t>
            </a:r>
            <a:r>
              <a:rPr lang="nl-NL" dirty="0" smtClean="0">
                <a:solidFill>
                  <a:schemeClr val="bg1"/>
                </a:solidFill>
                <a:latin typeface="Helvetica Neue"/>
                <a:cs typeface="Helvetica Neue"/>
              </a:rPr>
              <a:t>preparation </a:t>
            </a:r>
            <a:r>
              <a:rPr lang="nl-NL" dirty="0" smtClean="0">
                <a:solidFill>
                  <a:schemeClr val="bg1"/>
                </a:solidFill>
                <a:latin typeface="Helvetica Neue"/>
                <a:cs typeface="Helvetica Neue"/>
              </a:rPr>
              <a:t>1: </a:t>
            </a:r>
            <a:r>
              <a:rPr lang="nl-NL" dirty="0" smtClean="0">
                <a:solidFill>
                  <a:schemeClr val="bg1"/>
                </a:solidFill>
                <a:latin typeface="Helvetica Neue"/>
                <a:cs typeface="Helvetica Neue"/>
              </a:rPr>
              <a:t>space </a:t>
            </a:r>
            <a:r>
              <a:rPr lang="nl-NL" dirty="0">
                <a:solidFill>
                  <a:schemeClr val="bg1"/>
                </a:solidFill>
                <a:latin typeface="Helvetica Neue"/>
                <a:cs typeface="Helvetica Neue"/>
              </a:rPr>
              <a:t>m</a:t>
            </a:r>
            <a:r>
              <a:rPr lang="nl-NL" dirty="0" smtClean="0">
                <a:solidFill>
                  <a:schemeClr val="bg1"/>
                </a:solidFill>
                <a:latin typeface="Helvetica Neue"/>
                <a:cs typeface="Helvetica Neue"/>
              </a:rPr>
              <a:t>arking</a:t>
            </a:r>
            <a:endParaRPr lang="nl-NL" dirty="0">
              <a:solidFill>
                <a:schemeClr val="bg1"/>
              </a:solidFill>
              <a:latin typeface="Helvetica Neue"/>
              <a:cs typeface="Helvetica Neue"/>
            </a:endParaRPr>
          </a:p>
        </p:txBody>
      </p:sp>
      <p:sp>
        <p:nvSpPr>
          <p:cNvPr id="2" name="TextBox 1"/>
          <p:cNvSpPr txBox="1"/>
          <p:nvPr/>
        </p:nvSpPr>
        <p:spPr>
          <a:xfrm>
            <a:off x="2097322" y="6516347"/>
            <a:ext cx="803105" cy="369332"/>
          </a:xfrm>
          <a:prstGeom prst="rect">
            <a:avLst/>
          </a:prstGeom>
          <a:noFill/>
        </p:spPr>
        <p:txBody>
          <a:bodyPr wrap="none" rtlCol="0">
            <a:spAutoFit/>
          </a:bodyPr>
          <a:lstStyle/>
          <a:p>
            <a:r>
              <a:rPr lang="en-AU" dirty="0" smtClean="0"/>
              <a:t>Before</a:t>
            </a:r>
            <a:endParaRPr lang="en-AU" dirty="0"/>
          </a:p>
        </p:txBody>
      </p:sp>
      <p:sp>
        <p:nvSpPr>
          <p:cNvPr id="3" name="TextBox 2"/>
          <p:cNvSpPr txBox="1"/>
          <p:nvPr/>
        </p:nvSpPr>
        <p:spPr>
          <a:xfrm>
            <a:off x="6410119" y="6516347"/>
            <a:ext cx="658257" cy="369332"/>
          </a:xfrm>
          <a:prstGeom prst="rect">
            <a:avLst/>
          </a:prstGeom>
          <a:noFill/>
        </p:spPr>
        <p:txBody>
          <a:bodyPr wrap="none" rtlCol="0">
            <a:spAutoFit/>
          </a:bodyPr>
          <a:lstStyle/>
          <a:p>
            <a:r>
              <a:rPr lang="en-AU" dirty="0" smtClean="0"/>
              <a:t>After</a:t>
            </a:r>
            <a:endParaRPr lang="en-AU" dirty="0"/>
          </a:p>
        </p:txBody>
      </p:sp>
    </p:spTree>
    <p:extLst>
      <p:ext uri="{BB962C8B-B14F-4D97-AF65-F5344CB8AC3E}">
        <p14:creationId xmlns:p14="http://schemas.microsoft.com/office/powerpoint/2010/main" val="4500131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hoek 11"/>
          <p:cNvSpPr/>
          <p:nvPr/>
        </p:nvSpPr>
        <p:spPr>
          <a:xfrm>
            <a:off x="0" y="14052"/>
            <a:ext cx="9144000" cy="1040561"/>
          </a:xfrm>
          <a:prstGeom prst="rect">
            <a:avLst/>
          </a:prstGeom>
          <a:solidFill>
            <a:schemeClr val="accent2">
              <a:alpha val="58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solidFill>
                <a:srgbClr val="FFFFFF"/>
              </a:solidFill>
            </a:endParaRPr>
          </a:p>
        </p:txBody>
      </p:sp>
      <p:pic>
        <p:nvPicPr>
          <p:cNvPr id="6" name="Afbeelding 5" descr="posters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8586" y="1264104"/>
            <a:ext cx="3995924" cy="5654737"/>
          </a:xfrm>
          <a:prstGeom prst="rect">
            <a:avLst/>
          </a:prstGeom>
        </p:spPr>
      </p:pic>
      <p:pic>
        <p:nvPicPr>
          <p:cNvPr id="7" name="Afbeelding 6" descr="procedure.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863" y="1136650"/>
            <a:ext cx="3811012" cy="5393063"/>
          </a:xfrm>
          <a:prstGeom prst="rect">
            <a:avLst/>
          </a:prstGeom>
        </p:spPr>
      </p:pic>
      <p:sp>
        <p:nvSpPr>
          <p:cNvPr id="13" name="Subtitel 5"/>
          <p:cNvSpPr txBox="1">
            <a:spLocks/>
          </p:cNvSpPr>
          <p:nvPr/>
        </p:nvSpPr>
        <p:spPr>
          <a:xfrm>
            <a:off x="0" y="0"/>
            <a:ext cx="9144000" cy="1054613"/>
          </a:xfrm>
          <a:prstGeom prst="rect">
            <a:avLst/>
          </a:prstGeom>
        </p:spPr>
        <p:txBody>
          <a:bodyPr vert="horz" lIns="91440" tIns="45720" rIns="91440" bIns="45720" rtlCol="0" anchor="ctr">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nl-NL" dirty="0" smtClean="0">
                <a:solidFill>
                  <a:schemeClr val="bg1"/>
                </a:solidFill>
                <a:latin typeface="Helvetica Neue"/>
                <a:cs typeface="Helvetica Neue"/>
              </a:rPr>
              <a:t>Pilot </a:t>
            </a:r>
            <a:r>
              <a:rPr lang="nl-NL" dirty="0" smtClean="0">
                <a:solidFill>
                  <a:schemeClr val="bg1"/>
                </a:solidFill>
                <a:latin typeface="Helvetica Neue"/>
                <a:cs typeface="Helvetica Neue"/>
              </a:rPr>
              <a:t>preparation </a:t>
            </a:r>
            <a:r>
              <a:rPr lang="nl-NL" dirty="0" smtClean="0">
                <a:solidFill>
                  <a:schemeClr val="bg1"/>
                </a:solidFill>
                <a:latin typeface="Helvetica Neue"/>
                <a:cs typeface="Helvetica Neue"/>
              </a:rPr>
              <a:t>2: </a:t>
            </a:r>
            <a:r>
              <a:rPr lang="nl-NL" dirty="0" smtClean="0">
                <a:solidFill>
                  <a:schemeClr val="bg1"/>
                </a:solidFill>
                <a:latin typeface="Helvetica Neue"/>
                <a:cs typeface="Helvetica Neue"/>
              </a:rPr>
              <a:t>vendor </a:t>
            </a:r>
            <a:r>
              <a:rPr lang="nl-NL" dirty="0" smtClean="0">
                <a:solidFill>
                  <a:schemeClr val="bg1"/>
                </a:solidFill>
                <a:latin typeface="Helvetica Neue"/>
                <a:cs typeface="Helvetica Neue"/>
              </a:rPr>
              <a:t>booklet and contract</a:t>
            </a:r>
            <a:endParaRPr lang="nl-NL" dirty="0">
              <a:solidFill>
                <a:schemeClr val="bg1"/>
              </a:solidFill>
              <a:latin typeface="Helvetica Neue"/>
              <a:cs typeface="Helvetica Neue"/>
            </a:endParaRPr>
          </a:p>
        </p:txBody>
      </p:sp>
    </p:spTree>
    <p:extLst>
      <p:ext uri="{BB962C8B-B14F-4D97-AF65-F5344CB8AC3E}">
        <p14:creationId xmlns:p14="http://schemas.microsoft.com/office/powerpoint/2010/main" val="9122127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IMG_239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56"/>
            <a:ext cx="9144000" cy="6858000"/>
          </a:xfrm>
          <a:prstGeom prst="rect">
            <a:avLst/>
          </a:prstGeom>
        </p:spPr>
      </p:pic>
      <p:sp>
        <p:nvSpPr>
          <p:cNvPr id="14" name="Rechthoek 13"/>
          <p:cNvSpPr/>
          <p:nvPr/>
        </p:nvSpPr>
        <p:spPr>
          <a:xfrm>
            <a:off x="4699000" y="18631"/>
            <a:ext cx="4445000" cy="6839369"/>
          </a:xfrm>
          <a:prstGeom prst="rect">
            <a:avLst/>
          </a:prstGeom>
          <a:solidFill>
            <a:schemeClr val="accent2">
              <a:alpha val="58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solidFill>
                <a:srgbClr val="FFFFFF"/>
              </a:solidFill>
            </a:endParaRPr>
          </a:p>
        </p:txBody>
      </p:sp>
      <p:sp>
        <p:nvSpPr>
          <p:cNvPr id="15" name="Subtitel 5"/>
          <p:cNvSpPr txBox="1">
            <a:spLocks/>
          </p:cNvSpPr>
          <p:nvPr/>
        </p:nvSpPr>
        <p:spPr>
          <a:xfrm>
            <a:off x="4857751" y="561139"/>
            <a:ext cx="4159250" cy="770021"/>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nl-NL" dirty="0" smtClean="0">
                <a:solidFill>
                  <a:schemeClr val="bg1"/>
                </a:solidFill>
                <a:latin typeface="Helvetica Neue"/>
                <a:cs typeface="Helvetica Neue"/>
              </a:rPr>
              <a:t>Pilot </a:t>
            </a:r>
            <a:r>
              <a:rPr lang="nl-NL" dirty="0" smtClean="0">
                <a:solidFill>
                  <a:schemeClr val="bg1"/>
                </a:solidFill>
                <a:latin typeface="Helvetica Neue"/>
                <a:cs typeface="Helvetica Neue"/>
              </a:rPr>
              <a:t>preparation </a:t>
            </a:r>
            <a:r>
              <a:rPr lang="nl-NL" dirty="0" smtClean="0">
                <a:solidFill>
                  <a:schemeClr val="bg1"/>
                </a:solidFill>
                <a:latin typeface="Helvetica Neue"/>
                <a:cs typeface="Helvetica Neue"/>
              </a:rPr>
              <a:t>3: </a:t>
            </a:r>
            <a:r>
              <a:rPr lang="nl-NL" dirty="0" smtClean="0">
                <a:solidFill>
                  <a:schemeClr val="bg1"/>
                </a:solidFill>
                <a:latin typeface="Helvetica Neue"/>
                <a:cs typeface="Helvetica Neue"/>
              </a:rPr>
              <a:t>training</a:t>
            </a:r>
            <a:endParaRPr lang="nl-NL" dirty="0">
              <a:solidFill>
                <a:schemeClr val="bg1"/>
              </a:solidFill>
              <a:latin typeface="Helvetica Neue"/>
              <a:cs typeface="Helvetica Neue"/>
            </a:endParaRPr>
          </a:p>
        </p:txBody>
      </p:sp>
      <p:sp>
        <p:nvSpPr>
          <p:cNvPr id="9" name="Subtitel 5"/>
          <p:cNvSpPr>
            <a:spLocks noGrp="1"/>
          </p:cNvSpPr>
          <p:nvPr>
            <p:ph type="subTitle" idx="1"/>
          </p:nvPr>
        </p:nvSpPr>
        <p:spPr>
          <a:xfrm>
            <a:off x="4857751" y="2596816"/>
            <a:ext cx="3837907" cy="999290"/>
          </a:xfrm>
        </p:spPr>
        <p:txBody>
          <a:bodyPr>
            <a:noAutofit/>
          </a:bodyPr>
          <a:lstStyle/>
          <a:p>
            <a:pPr marL="571500" indent="-571500" algn="l">
              <a:buFont typeface="Arial"/>
              <a:buChar char="•"/>
            </a:pPr>
            <a:r>
              <a:rPr lang="en-AU" sz="1800" dirty="0">
                <a:solidFill>
                  <a:srgbClr val="FFFFFF"/>
                </a:solidFill>
                <a:latin typeface="Helvetica Neue Light"/>
                <a:cs typeface="Helvetica Neue Light"/>
              </a:rPr>
              <a:t>Ticketing officers (market clerks) </a:t>
            </a:r>
          </a:p>
          <a:p>
            <a:pPr marL="571500" indent="-571500" algn="l">
              <a:buFont typeface="Arial"/>
              <a:buChar char="•"/>
            </a:pPr>
            <a:r>
              <a:rPr lang="en-AU" sz="1800" dirty="0">
                <a:solidFill>
                  <a:srgbClr val="FFFFFF"/>
                </a:solidFill>
                <a:latin typeface="Helvetica Neue Light"/>
                <a:cs typeface="Helvetica Neue Light"/>
              </a:rPr>
              <a:t>NCDC market management</a:t>
            </a:r>
          </a:p>
          <a:p>
            <a:pPr marL="571500" indent="-571500" algn="l">
              <a:buFont typeface="Arial"/>
              <a:buChar char="•"/>
            </a:pPr>
            <a:r>
              <a:rPr lang="en-AU" sz="1800" dirty="0">
                <a:solidFill>
                  <a:srgbClr val="FFFFFF"/>
                </a:solidFill>
                <a:latin typeface="Helvetica Neue Light"/>
                <a:cs typeface="Helvetica Neue Light"/>
              </a:rPr>
              <a:t>Vendors</a:t>
            </a:r>
            <a:endParaRPr lang="en-US" sz="1800" dirty="0">
              <a:solidFill>
                <a:srgbClr val="FFFFFF"/>
              </a:solidFill>
              <a:latin typeface="Helvetica Neue Light"/>
              <a:cs typeface="Helvetica Neue Light"/>
            </a:endParaRPr>
          </a:p>
          <a:p>
            <a:pPr marL="571500" lvl="0" indent="-571500" algn="l">
              <a:buFont typeface="Arial"/>
              <a:buChar char="•"/>
            </a:pPr>
            <a:endParaRPr lang="en-US" sz="1800" dirty="0" smtClean="0">
              <a:solidFill>
                <a:srgbClr val="FFFFFF"/>
              </a:solidFill>
            </a:endParaRPr>
          </a:p>
          <a:p>
            <a:pPr marL="571500" lvl="0" indent="-571500" algn="l">
              <a:buFont typeface="Arial"/>
              <a:buChar char="•"/>
            </a:pPr>
            <a:endParaRPr lang="en-AU" sz="1800" dirty="0">
              <a:solidFill>
                <a:srgbClr val="FFFFFF"/>
              </a:solidFill>
              <a:latin typeface="Helvetica Neue Light"/>
              <a:cs typeface="Helvetica Neue Light"/>
            </a:endParaRPr>
          </a:p>
          <a:p>
            <a:pPr marL="571500" lvl="0" indent="-571500" algn="l">
              <a:buFont typeface="Arial"/>
              <a:buChar char="•"/>
            </a:pPr>
            <a:endParaRPr lang="en-AU" sz="1800" dirty="0" smtClean="0">
              <a:solidFill>
                <a:srgbClr val="FFFFFF"/>
              </a:solidFill>
              <a:latin typeface="Helvetica Neue Light"/>
              <a:cs typeface="Helvetica Neue Light"/>
            </a:endParaRPr>
          </a:p>
          <a:p>
            <a:pPr marL="571500" lvl="0" indent="-571500" algn="l">
              <a:buFont typeface="Arial"/>
              <a:buChar char="•"/>
            </a:pPr>
            <a:endParaRPr lang="en-GB" sz="1800" dirty="0" smtClean="0">
              <a:solidFill>
                <a:srgbClr val="FFFFFF"/>
              </a:solidFill>
              <a:latin typeface="Helvetica Neue Light"/>
              <a:cs typeface="Helvetica Neue Light"/>
            </a:endParaRPr>
          </a:p>
        </p:txBody>
      </p:sp>
    </p:spTree>
    <p:extLst>
      <p:ext uri="{BB962C8B-B14F-4D97-AF65-F5344CB8AC3E}">
        <p14:creationId xmlns:p14="http://schemas.microsoft.com/office/powerpoint/2010/main" val="35425904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descr="postersSpac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789" y="175291"/>
            <a:ext cx="4846211" cy="6858000"/>
          </a:xfrm>
          <a:prstGeom prst="rect">
            <a:avLst/>
          </a:prstGeom>
        </p:spPr>
      </p:pic>
      <p:sp>
        <p:nvSpPr>
          <p:cNvPr id="6" name="Rechthoek 5"/>
          <p:cNvSpPr/>
          <p:nvPr/>
        </p:nvSpPr>
        <p:spPr>
          <a:xfrm>
            <a:off x="0" y="0"/>
            <a:ext cx="4297789" cy="6857999"/>
          </a:xfrm>
          <a:prstGeom prst="rect">
            <a:avLst/>
          </a:prstGeom>
          <a:solidFill>
            <a:schemeClr val="accent2">
              <a:alpha val="58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solidFill>
                <a:srgbClr val="FFFFFF"/>
              </a:solidFill>
            </a:endParaRPr>
          </a:p>
        </p:txBody>
      </p:sp>
      <p:sp>
        <p:nvSpPr>
          <p:cNvPr id="7" name="Subtitel 5"/>
          <p:cNvSpPr txBox="1">
            <a:spLocks/>
          </p:cNvSpPr>
          <p:nvPr/>
        </p:nvSpPr>
        <p:spPr>
          <a:xfrm>
            <a:off x="127000" y="1700129"/>
            <a:ext cx="3916141" cy="3871996"/>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nl-NL" dirty="0" smtClean="0">
                <a:solidFill>
                  <a:schemeClr val="bg1"/>
                </a:solidFill>
                <a:latin typeface="Helvetica Neue Light"/>
                <a:cs typeface="Helvetica Neue Light"/>
              </a:rPr>
              <a:t>Pilot at </a:t>
            </a:r>
            <a:r>
              <a:rPr lang="nl-NL" dirty="0" err="1" smtClean="0">
                <a:solidFill>
                  <a:schemeClr val="bg1"/>
                </a:solidFill>
                <a:latin typeface="Helvetica Neue Light"/>
                <a:cs typeface="Helvetica Neue Light"/>
              </a:rPr>
              <a:t>Boroko</a:t>
            </a:r>
            <a:endParaRPr lang="nl-NL" dirty="0" smtClean="0">
              <a:solidFill>
                <a:schemeClr val="bg1"/>
              </a:solidFill>
              <a:latin typeface="Helvetica Neue Light"/>
              <a:cs typeface="Helvetica Neue Light"/>
            </a:endParaRPr>
          </a:p>
          <a:p>
            <a:pPr marL="342900" indent="-342900" algn="l">
              <a:buFontTx/>
              <a:buChar char="-"/>
            </a:pPr>
            <a:r>
              <a:rPr lang="nl-NL" sz="2000" dirty="0">
                <a:solidFill>
                  <a:schemeClr val="bg1"/>
                </a:solidFill>
                <a:latin typeface="Helvetica Neue Light"/>
                <a:cs typeface="Helvetica Neue Light"/>
              </a:rPr>
              <a:t>P</a:t>
            </a:r>
            <a:r>
              <a:rPr lang="nl-NL" sz="2000" dirty="0" smtClean="0">
                <a:solidFill>
                  <a:schemeClr val="bg1"/>
                </a:solidFill>
                <a:latin typeface="Helvetica Neue Light"/>
                <a:cs typeface="Helvetica Neue Light"/>
              </a:rPr>
              <a:t>ermanent </a:t>
            </a:r>
            <a:r>
              <a:rPr lang="nl-NL" sz="2000" dirty="0" smtClean="0">
                <a:solidFill>
                  <a:schemeClr val="bg1"/>
                </a:solidFill>
                <a:latin typeface="Helvetica Neue Light"/>
                <a:cs typeface="Helvetica Neue Light"/>
              </a:rPr>
              <a:t>vendors </a:t>
            </a:r>
            <a:r>
              <a:rPr lang="nl-NL" sz="2000" dirty="0" smtClean="0">
                <a:solidFill>
                  <a:schemeClr val="bg1"/>
                </a:solidFill>
                <a:latin typeface="Helvetica Neue Light"/>
                <a:cs typeface="Helvetica Neue Light"/>
              </a:rPr>
              <a:t>in </a:t>
            </a:r>
            <a:r>
              <a:rPr lang="nl-NL" sz="2000" dirty="0" smtClean="0">
                <a:solidFill>
                  <a:schemeClr val="bg1"/>
                </a:solidFill>
                <a:latin typeface="Helvetica Neue Light"/>
                <a:cs typeface="Helvetica Neue Light"/>
              </a:rPr>
              <a:t>pilot space</a:t>
            </a:r>
            <a:endParaRPr lang="nl-NL" sz="2000" dirty="0">
              <a:solidFill>
                <a:schemeClr val="bg1"/>
              </a:solidFill>
              <a:latin typeface="Helvetica Neue Light"/>
              <a:cs typeface="Helvetica Neue Light"/>
            </a:endParaRPr>
          </a:p>
          <a:p>
            <a:pPr marL="342900" indent="-342900" algn="l">
              <a:buFontTx/>
              <a:buChar char="-"/>
            </a:pPr>
            <a:r>
              <a:rPr lang="nl-NL" sz="2000" dirty="0" err="1" smtClean="0">
                <a:solidFill>
                  <a:schemeClr val="bg1"/>
                </a:solidFill>
                <a:latin typeface="Helvetica Neue Light"/>
                <a:cs typeface="Helvetica Neue Light"/>
              </a:rPr>
              <a:t>Duration</a:t>
            </a:r>
            <a:r>
              <a:rPr lang="nl-NL" sz="2000" dirty="0" smtClean="0">
                <a:solidFill>
                  <a:schemeClr val="bg1"/>
                </a:solidFill>
                <a:latin typeface="Helvetica Neue Light"/>
                <a:cs typeface="Helvetica Neue Light"/>
              </a:rPr>
              <a:t>: 12 weeks</a:t>
            </a:r>
          </a:p>
          <a:p>
            <a:pPr marL="342900" indent="-342900" algn="l">
              <a:buFontTx/>
              <a:buChar char="-"/>
            </a:pPr>
            <a:r>
              <a:rPr lang="nl-NL" sz="2000" dirty="0" err="1" smtClean="0">
                <a:solidFill>
                  <a:schemeClr val="bg1"/>
                </a:solidFill>
                <a:latin typeface="Helvetica Neue Light"/>
                <a:cs typeface="Helvetica Neue Light"/>
              </a:rPr>
              <a:t>Vendors</a:t>
            </a:r>
            <a:r>
              <a:rPr lang="nl-NL" sz="2000" dirty="0" smtClean="0">
                <a:solidFill>
                  <a:schemeClr val="bg1"/>
                </a:solidFill>
                <a:latin typeface="Helvetica Neue Light"/>
                <a:cs typeface="Helvetica Neue Light"/>
              </a:rPr>
              <a:t> </a:t>
            </a:r>
            <a:r>
              <a:rPr lang="nl-NL" sz="2000" dirty="0" err="1" smtClean="0">
                <a:solidFill>
                  <a:schemeClr val="bg1"/>
                </a:solidFill>
                <a:latin typeface="Helvetica Neue Light"/>
                <a:cs typeface="Helvetica Neue Light"/>
              </a:rPr>
              <a:t>registered</a:t>
            </a:r>
            <a:r>
              <a:rPr lang="nl-NL" sz="2000" dirty="0" smtClean="0">
                <a:solidFill>
                  <a:schemeClr val="bg1"/>
                </a:solidFill>
                <a:latin typeface="Helvetica Neue Light"/>
                <a:cs typeface="Helvetica Neue Light"/>
              </a:rPr>
              <a:t>: 142</a:t>
            </a:r>
          </a:p>
          <a:p>
            <a:pPr marL="342900" indent="-342900" algn="l">
              <a:buFontTx/>
              <a:buChar char="-"/>
            </a:pPr>
            <a:r>
              <a:rPr lang="nl-NL" sz="2000" dirty="0" err="1" smtClean="0">
                <a:solidFill>
                  <a:schemeClr val="bg1"/>
                </a:solidFill>
                <a:latin typeface="Helvetica Neue Light"/>
                <a:cs typeface="Helvetica Neue Light"/>
              </a:rPr>
              <a:t>Clerks</a:t>
            </a:r>
            <a:r>
              <a:rPr lang="nl-NL" sz="2000" dirty="0" smtClean="0">
                <a:solidFill>
                  <a:schemeClr val="bg1"/>
                </a:solidFill>
                <a:latin typeface="Helvetica Neue Light"/>
                <a:cs typeface="Helvetica Neue Light"/>
              </a:rPr>
              <a:t> operating the system: 4</a:t>
            </a:r>
          </a:p>
          <a:p>
            <a:pPr marL="342900" indent="-342900" algn="l">
              <a:buFontTx/>
              <a:buChar char="-"/>
            </a:pPr>
            <a:r>
              <a:rPr lang="nl-NL" sz="2000" dirty="0" err="1" smtClean="0">
                <a:solidFill>
                  <a:schemeClr val="bg1"/>
                </a:solidFill>
                <a:latin typeface="Helvetica Neue Light"/>
                <a:cs typeface="Helvetica Neue Light"/>
              </a:rPr>
              <a:t>Ticketing</a:t>
            </a:r>
            <a:r>
              <a:rPr lang="nl-NL" sz="2000" dirty="0" smtClean="0">
                <a:solidFill>
                  <a:schemeClr val="bg1"/>
                </a:solidFill>
                <a:latin typeface="Helvetica Neue Light"/>
                <a:cs typeface="Helvetica Neue Light"/>
              </a:rPr>
              <a:t> office open </a:t>
            </a:r>
            <a:r>
              <a:rPr lang="nl-NL" sz="2000" dirty="0" err="1" smtClean="0">
                <a:solidFill>
                  <a:schemeClr val="bg1"/>
                </a:solidFill>
                <a:latin typeface="Helvetica Neue Light"/>
                <a:cs typeface="Helvetica Neue Light"/>
              </a:rPr>
              <a:t>every</a:t>
            </a:r>
            <a:r>
              <a:rPr lang="nl-NL" sz="2000" dirty="0" smtClean="0">
                <a:solidFill>
                  <a:schemeClr val="bg1"/>
                </a:solidFill>
                <a:latin typeface="Helvetica Neue Light"/>
                <a:cs typeface="Helvetica Neue Light"/>
              </a:rPr>
              <a:t> </a:t>
            </a:r>
            <a:r>
              <a:rPr lang="nl-NL" sz="2000" dirty="0" err="1" smtClean="0">
                <a:solidFill>
                  <a:schemeClr val="bg1"/>
                </a:solidFill>
                <a:latin typeface="Helvetica Neue Light"/>
                <a:cs typeface="Helvetica Neue Light"/>
              </a:rPr>
              <a:t>day</a:t>
            </a:r>
            <a:endParaRPr lang="nl-NL" sz="2000" dirty="0" smtClean="0">
              <a:solidFill>
                <a:schemeClr val="bg1"/>
              </a:solidFill>
              <a:latin typeface="Helvetica Neue Light"/>
              <a:cs typeface="Helvetica Neue Light"/>
            </a:endParaRPr>
          </a:p>
          <a:p>
            <a:pPr algn="l"/>
            <a:endParaRPr lang="nl-NL" dirty="0">
              <a:solidFill>
                <a:schemeClr val="bg1"/>
              </a:solidFill>
              <a:latin typeface="Helvetica Neue Light"/>
              <a:cs typeface="Helvetica Neue Light"/>
            </a:endParaRPr>
          </a:p>
        </p:txBody>
      </p:sp>
    </p:spTree>
    <p:extLst>
      <p:ext uri="{BB962C8B-B14F-4D97-AF65-F5344CB8AC3E}">
        <p14:creationId xmlns:p14="http://schemas.microsoft.com/office/powerpoint/2010/main" val="5872571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2018_05_02_Koki research (6)_McKergow Nilka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3999" cy="6858000"/>
          </a:xfrm>
          <a:prstGeom prst="rect">
            <a:avLst/>
          </a:prstGeom>
        </p:spPr>
      </p:pic>
      <p:sp>
        <p:nvSpPr>
          <p:cNvPr id="4" name="Rechthoek 3"/>
          <p:cNvSpPr/>
          <p:nvPr/>
        </p:nvSpPr>
        <p:spPr>
          <a:xfrm>
            <a:off x="4479667" y="3244334"/>
            <a:ext cx="184666" cy="369332"/>
          </a:xfrm>
          <a:prstGeom prst="rect">
            <a:avLst/>
          </a:prstGeom>
        </p:spPr>
        <p:txBody>
          <a:bodyPr wrap="none">
            <a:spAutoFit/>
          </a:bodyPr>
          <a:lstStyle/>
          <a:p>
            <a:r>
              <a:rPr lang="nl-NL" dirty="0"/>
              <a:t> </a:t>
            </a:r>
          </a:p>
        </p:txBody>
      </p:sp>
      <p:sp>
        <p:nvSpPr>
          <p:cNvPr id="5" name="Rechthoek 4"/>
          <p:cNvSpPr/>
          <p:nvPr/>
        </p:nvSpPr>
        <p:spPr>
          <a:xfrm>
            <a:off x="4479667" y="3244334"/>
            <a:ext cx="184666" cy="369332"/>
          </a:xfrm>
          <a:prstGeom prst="rect">
            <a:avLst/>
          </a:prstGeom>
        </p:spPr>
        <p:txBody>
          <a:bodyPr wrap="none">
            <a:spAutoFit/>
          </a:bodyPr>
          <a:lstStyle/>
          <a:p>
            <a:r>
              <a:rPr lang="nl-NL" dirty="0"/>
              <a:t> </a:t>
            </a:r>
          </a:p>
        </p:txBody>
      </p:sp>
      <p:sp>
        <p:nvSpPr>
          <p:cNvPr id="10" name="Rechthoek 9"/>
          <p:cNvSpPr/>
          <p:nvPr/>
        </p:nvSpPr>
        <p:spPr>
          <a:xfrm>
            <a:off x="6778625" y="1"/>
            <a:ext cx="2349500" cy="6857999"/>
          </a:xfrm>
          <a:prstGeom prst="rect">
            <a:avLst/>
          </a:prstGeom>
          <a:solidFill>
            <a:srgbClr val="984807">
              <a:alpha val="58000"/>
            </a:srgbClr>
          </a:solidFill>
          <a:ln>
            <a:solidFill>
              <a:srgbClr val="98480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solidFill>
                <a:srgbClr val="FFFFFF"/>
              </a:solidFill>
            </a:endParaRPr>
          </a:p>
        </p:txBody>
      </p:sp>
      <p:sp>
        <p:nvSpPr>
          <p:cNvPr id="18" name="Rechthoek 17"/>
          <p:cNvSpPr/>
          <p:nvPr/>
        </p:nvSpPr>
        <p:spPr>
          <a:xfrm>
            <a:off x="6762750" y="4084905"/>
            <a:ext cx="2524125" cy="523220"/>
          </a:xfrm>
          <a:prstGeom prst="rect">
            <a:avLst/>
          </a:prstGeom>
        </p:spPr>
        <p:txBody>
          <a:bodyPr wrap="square">
            <a:spAutoFit/>
          </a:bodyPr>
          <a:lstStyle/>
          <a:p>
            <a:r>
              <a:rPr lang="nl-NL" sz="2800" b="1" dirty="0" smtClean="0">
                <a:solidFill>
                  <a:schemeClr val="bg1"/>
                </a:solidFill>
                <a:latin typeface="Helvetica Neue"/>
                <a:cs typeface="Helvetica Neue"/>
              </a:rPr>
              <a:t>EVALUATION</a:t>
            </a:r>
            <a:endParaRPr lang="nl-NL" sz="2800" b="1" dirty="0">
              <a:solidFill>
                <a:schemeClr val="bg1"/>
              </a:solidFill>
              <a:latin typeface="Helvetica Neue"/>
              <a:cs typeface="Helvetica Neue"/>
            </a:endParaRPr>
          </a:p>
        </p:txBody>
      </p:sp>
    </p:spTree>
    <p:extLst>
      <p:ext uri="{BB962C8B-B14F-4D97-AF65-F5344CB8AC3E}">
        <p14:creationId xmlns:p14="http://schemas.microsoft.com/office/powerpoint/2010/main" val="33818124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descr="IMG_22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hthoek 8"/>
          <p:cNvSpPr/>
          <p:nvPr/>
        </p:nvSpPr>
        <p:spPr>
          <a:xfrm>
            <a:off x="0" y="0"/>
            <a:ext cx="6858000" cy="6857999"/>
          </a:xfrm>
          <a:prstGeom prst="rect">
            <a:avLst/>
          </a:prstGeom>
          <a:solidFill>
            <a:srgbClr val="984807">
              <a:alpha val="58000"/>
            </a:srgbClr>
          </a:solidFill>
          <a:ln>
            <a:solidFill>
              <a:srgbClr val="98480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solidFill>
                <a:srgbClr val="FFFFFF"/>
              </a:solidFill>
            </a:endParaRPr>
          </a:p>
        </p:txBody>
      </p:sp>
      <p:sp>
        <p:nvSpPr>
          <p:cNvPr id="10" name="Subtitel 5"/>
          <p:cNvSpPr>
            <a:spLocks noGrp="1"/>
          </p:cNvSpPr>
          <p:nvPr>
            <p:ph type="subTitle" idx="1"/>
          </p:nvPr>
        </p:nvSpPr>
        <p:spPr>
          <a:xfrm>
            <a:off x="114968" y="2278480"/>
            <a:ext cx="6470317" cy="3489157"/>
          </a:xfrm>
        </p:spPr>
        <p:txBody>
          <a:bodyPr>
            <a:noAutofit/>
          </a:bodyPr>
          <a:lstStyle/>
          <a:p>
            <a:endParaRPr lang="nl-NL" sz="3600" dirty="0" smtClean="0">
              <a:solidFill>
                <a:schemeClr val="bg1"/>
              </a:solidFill>
              <a:latin typeface="Helvetica Neue"/>
              <a:cs typeface="Helvetica Neue"/>
            </a:endParaRPr>
          </a:p>
          <a:p>
            <a:endParaRPr lang="nl-NL" sz="3600" dirty="0">
              <a:solidFill>
                <a:schemeClr val="bg1"/>
              </a:solidFill>
              <a:latin typeface="Helvetica Neue"/>
              <a:cs typeface="Helvetica Neue"/>
            </a:endParaRPr>
          </a:p>
          <a:p>
            <a:endParaRPr lang="nl-NL" sz="3600" dirty="0">
              <a:solidFill>
                <a:schemeClr val="bg1"/>
              </a:solidFill>
              <a:latin typeface="Helvetica Neue Light"/>
              <a:cs typeface="Helvetica Neue Light"/>
            </a:endParaRPr>
          </a:p>
        </p:txBody>
      </p:sp>
      <p:sp>
        <p:nvSpPr>
          <p:cNvPr id="11" name="Subtitel 5"/>
          <p:cNvSpPr txBox="1">
            <a:spLocks/>
          </p:cNvSpPr>
          <p:nvPr/>
        </p:nvSpPr>
        <p:spPr>
          <a:xfrm>
            <a:off x="0" y="464884"/>
            <a:ext cx="6585285" cy="770021"/>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nl-NL" sz="3600" dirty="0" smtClean="0">
                <a:solidFill>
                  <a:schemeClr val="bg1"/>
                </a:solidFill>
                <a:latin typeface="Helvetica Neue"/>
                <a:cs typeface="Helvetica Neue"/>
              </a:rPr>
              <a:t>End results for the pilot</a:t>
            </a:r>
            <a:endParaRPr lang="nl-NL" sz="3600" dirty="0">
              <a:solidFill>
                <a:schemeClr val="bg1"/>
              </a:solidFill>
              <a:latin typeface="Helvetica Neue"/>
              <a:cs typeface="Helvetica Neue"/>
            </a:endParaRPr>
          </a:p>
        </p:txBody>
      </p:sp>
      <p:sp>
        <p:nvSpPr>
          <p:cNvPr id="7" name="Subtitel 5"/>
          <p:cNvSpPr txBox="1">
            <a:spLocks/>
          </p:cNvSpPr>
          <p:nvPr/>
        </p:nvSpPr>
        <p:spPr>
          <a:xfrm>
            <a:off x="241969" y="1842166"/>
            <a:ext cx="6520782" cy="4110959"/>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571500" indent="-571500" algn="l">
              <a:buFont typeface="Arial"/>
              <a:buChar char="•"/>
            </a:pPr>
            <a:r>
              <a:rPr lang="en-US" sz="2000" dirty="0" smtClean="0">
                <a:solidFill>
                  <a:schemeClr val="bg1"/>
                </a:solidFill>
                <a:latin typeface="Helvetica Neue Light"/>
                <a:cs typeface="Helvetica Neue Light"/>
              </a:rPr>
              <a:t>Pilot period: 12 weeks </a:t>
            </a:r>
            <a:r>
              <a:rPr lang="en-US" sz="2000" dirty="0" smtClean="0">
                <a:solidFill>
                  <a:srgbClr val="FFFFFF"/>
                </a:solidFill>
                <a:latin typeface="Helvetica Neue Light"/>
                <a:cs typeface="Helvetica Neue Light"/>
              </a:rPr>
              <a:t>(14 </a:t>
            </a:r>
            <a:r>
              <a:rPr lang="en-US" sz="2000" dirty="0">
                <a:solidFill>
                  <a:srgbClr val="FFFFFF"/>
                </a:solidFill>
                <a:latin typeface="Helvetica Neue Light"/>
                <a:cs typeface="Helvetica Neue Light"/>
              </a:rPr>
              <a:t>December – 14 March </a:t>
            </a:r>
            <a:r>
              <a:rPr lang="en-US" sz="2000" dirty="0" smtClean="0">
                <a:solidFill>
                  <a:srgbClr val="FFFFFF"/>
                </a:solidFill>
                <a:latin typeface="Helvetica Neue Light"/>
                <a:cs typeface="Helvetica Neue Light"/>
              </a:rPr>
              <a:t>2018) </a:t>
            </a:r>
            <a:endParaRPr lang="en-US" sz="2000" dirty="0">
              <a:solidFill>
                <a:srgbClr val="FFFFFF"/>
              </a:solidFill>
              <a:latin typeface="Helvetica Neue Light"/>
              <a:cs typeface="Helvetica Neue Light"/>
            </a:endParaRPr>
          </a:p>
          <a:p>
            <a:pPr marL="571500" lvl="0" indent="-571500" algn="l">
              <a:buFont typeface="Arial"/>
              <a:buChar char="•"/>
            </a:pPr>
            <a:r>
              <a:rPr lang="en-US" sz="2000" dirty="0" smtClean="0">
                <a:solidFill>
                  <a:schemeClr val="bg1"/>
                </a:solidFill>
                <a:latin typeface="Helvetica Neue Light"/>
                <a:cs typeface="Helvetica Neue Light"/>
              </a:rPr>
              <a:t>Around </a:t>
            </a:r>
            <a:r>
              <a:rPr lang="en-US" sz="2000" b="1" dirty="0">
                <a:solidFill>
                  <a:schemeClr val="bg1"/>
                </a:solidFill>
                <a:latin typeface="Helvetica Neue Light"/>
                <a:cs typeface="Helvetica Neue Light"/>
              </a:rPr>
              <a:t>60 % </a:t>
            </a:r>
            <a:r>
              <a:rPr lang="en-US" sz="2000" dirty="0">
                <a:solidFill>
                  <a:schemeClr val="bg1"/>
                </a:solidFill>
                <a:latin typeface="Helvetica Neue Light"/>
                <a:cs typeface="Helvetica Neue Light"/>
              </a:rPr>
              <a:t>of the vendors paid in full.</a:t>
            </a:r>
          </a:p>
          <a:p>
            <a:pPr marL="571500" indent="-571500" algn="l">
              <a:buFont typeface="Arial"/>
              <a:buChar char="•"/>
            </a:pPr>
            <a:r>
              <a:rPr lang="en-US" sz="2000" dirty="0">
                <a:solidFill>
                  <a:schemeClr val="bg1"/>
                </a:solidFill>
                <a:latin typeface="Helvetica Neue Light"/>
                <a:cs typeface="Helvetica Neue Light"/>
              </a:rPr>
              <a:t>Eviction </a:t>
            </a:r>
            <a:r>
              <a:rPr lang="en-US" sz="2000" dirty="0" smtClean="0">
                <a:solidFill>
                  <a:schemeClr val="bg1"/>
                </a:solidFill>
                <a:latin typeface="Helvetica Neue Light"/>
                <a:cs typeface="Helvetica Neue Light"/>
              </a:rPr>
              <a:t>notices </a:t>
            </a:r>
            <a:r>
              <a:rPr lang="en-US" sz="2000" dirty="0">
                <a:solidFill>
                  <a:schemeClr val="bg1"/>
                </a:solidFill>
                <a:latin typeface="Helvetica Neue Light"/>
                <a:cs typeface="Helvetica Neue Light"/>
              </a:rPr>
              <a:t>served twice by NCDC Market Management, but no actual </a:t>
            </a:r>
            <a:r>
              <a:rPr lang="en-US" sz="2000" dirty="0" smtClean="0">
                <a:solidFill>
                  <a:schemeClr val="bg1"/>
                </a:solidFill>
                <a:latin typeface="Helvetica Neue Light"/>
                <a:cs typeface="Helvetica Neue Light"/>
              </a:rPr>
              <a:t>evictions </a:t>
            </a:r>
            <a:r>
              <a:rPr lang="en-US" sz="2000" dirty="0">
                <a:solidFill>
                  <a:schemeClr val="bg1"/>
                </a:solidFill>
                <a:latin typeface="Helvetica Neue Light"/>
                <a:cs typeface="Helvetica Neue Light"/>
              </a:rPr>
              <a:t>carried out.  </a:t>
            </a:r>
          </a:p>
          <a:p>
            <a:pPr marL="571500" lvl="0" indent="-571500" algn="l">
              <a:buFont typeface="Arial"/>
              <a:buChar char="•"/>
            </a:pPr>
            <a:r>
              <a:rPr lang="en-US" sz="2000" dirty="0">
                <a:solidFill>
                  <a:schemeClr val="bg1"/>
                </a:solidFill>
                <a:latin typeface="Helvetica Neue Light"/>
                <a:cs typeface="Helvetica Neue Light"/>
              </a:rPr>
              <a:t>New vendors entered </a:t>
            </a:r>
            <a:r>
              <a:rPr lang="en-US" sz="2000" dirty="0" smtClean="0">
                <a:solidFill>
                  <a:schemeClr val="bg1"/>
                </a:solidFill>
                <a:latin typeface="Helvetica Neue Light"/>
                <a:cs typeface="Helvetica Neue Light"/>
              </a:rPr>
              <a:t>site, </a:t>
            </a:r>
            <a:r>
              <a:rPr lang="en-US" sz="2000" dirty="0">
                <a:solidFill>
                  <a:schemeClr val="bg1"/>
                </a:solidFill>
                <a:latin typeface="Helvetica Neue Light"/>
                <a:cs typeface="Helvetica Neue Light"/>
              </a:rPr>
              <a:t>but not registered in the </a:t>
            </a:r>
            <a:r>
              <a:rPr lang="en-US" sz="2000" dirty="0" smtClean="0">
                <a:solidFill>
                  <a:schemeClr val="bg1"/>
                </a:solidFill>
                <a:latin typeface="Helvetica Neue Light"/>
                <a:cs typeface="Helvetica Neue Light"/>
              </a:rPr>
              <a:t>pilot</a:t>
            </a:r>
            <a:r>
              <a:rPr lang="en-US" sz="2000" dirty="0">
                <a:solidFill>
                  <a:schemeClr val="bg1"/>
                </a:solidFill>
                <a:latin typeface="Helvetica Neue Light"/>
                <a:cs typeface="Helvetica Neue Light"/>
              </a:rPr>
              <a:t>.</a:t>
            </a:r>
            <a:endParaRPr lang="en-US" sz="2000" dirty="0">
              <a:solidFill>
                <a:schemeClr val="bg1"/>
              </a:solidFill>
            </a:endParaRPr>
          </a:p>
          <a:p>
            <a:pPr marL="285750" indent="-285750" algn="l">
              <a:buFont typeface="Arial"/>
              <a:buChar char="•"/>
            </a:pPr>
            <a:endParaRPr lang="en-US" sz="2000" dirty="0">
              <a:solidFill>
                <a:schemeClr val="bg1"/>
              </a:solidFill>
              <a:latin typeface="Helvetica Neue Light"/>
              <a:cs typeface="Helvetica Neue Light"/>
            </a:endParaRPr>
          </a:p>
          <a:p>
            <a:pPr marL="285750" indent="-285750" algn="l">
              <a:buFont typeface="Arial"/>
              <a:buChar char="•"/>
            </a:pPr>
            <a:endParaRPr lang="en-US" sz="2000" dirty="0">
              <a:solidFill>
                <a:schemeClr val="bg1"/>
              </a:solidFill>
              <a:latin typeface="Helvetica Neue Light"/>
              <a:cs typeface="Helvetica Neue Light"/>
            </a:endParaRPr>
          </a:p>
          <a:p>
            <a:pPr marL="285750" indent="-285750" algn="l">
              <a:buFont typeface="Arial"/>
              <a:buChar char="•"/>
            </a:pPr>
            <a:endParaRPr lang="en-US" sz="2000" dirty="0">
              <a:solidFill>
                <a:schemeClr val="bg1"/>
              </a:solidFill>
              <a:latin typeface="Helvetica Neue Light"/>
              <a:cs typeface="Helvetica Neue Light"/>
            </a:endParaRPr>
          </a:p>
          <a:p>
            <a:pPr marL="571500" indent="-571500" algn="l">
              <a:buFont typeface="Arial"/>
              <a:buChar char="•"/>
            </a:pPr>
            <a:endParaRPr lang="en-US" sz="2000" dirty="0">
              <a:solidFill>
                <a:schemeClr val="bg1"/>
              </a:solidFill>
              <a:latin typeface="Helvetica Neue Light"/>
              <a:cs typeface="Helvetica Neue Light"/>
            </a:endParaRPr>
          </a:p>
          <a:p>
            <a:r>
              <a:rPr lang="en-US" sz="2000" dirty="0">
                <a:solidFill>
                  <a:schemeClr val="bg1"/>
                </a:solidFill>
                <a:latin typeface="Helvetica Neue Light"/>
                <a:cs typeface="Helvetica Neue Light"/>
              </a:rPr>
              <a:t> </a:t>
            </a:r>
          </a:p>
          <a:p>
            <a:endParaRPr lang="en-US" sz="2000" dirty="0">
              <a:solidFill>
                <a:schemeClr val="bg1"/>
              </a:solidFill>
              <a:latin typeface="Helvetica Neue Light"/>
              <a:cs typeface="Helvetica Neue Light"/>
            </a:endParaRPr>
          </a:p>
          <a:p>
            <a:pPr marL="571500" indent="-571500" algn="l">
              <a:buFont typeface="Arial"/>
              <a:buChar char="•"/>
            </a:pPr>
            <a:endParaRPr lang="en-US" sz="2000" dirty="0">
              <a:solidFill>
                <a:schemeClr val="bg1"/>
              </a:solidFill>
            </a:endParaRPr>
          </a:p>
          <a:p>
            <a:pPr marL="571500" indent="-571500" algn="l">
              <a:buFont typeface="Arial"/>
              <a:buChar char="•"/>
            </a:pPr>
            <a:endParaRPr lang="en-AU" sz="2000" dirty="0">
              <a:solidFill>
                <a:schemeClr val="bg1"/>
              </a:solidFill>
              <a:latin typeface="Helvetica Neue Light"/>
              <a:cs typeface="Helvetica Neue Light"/>
            </a:endParaRPr>
          </a:p>
          <a:p>
            <a:pPr marL="571500" indent="-571500" algn="l">
              <a:buFont typeface="Arial"/>
              <a:buChar char="•"/>
            </a:pPr>
            <a:endParaRPr lang="en-AU" sz="2000" dirty="0">
              <a:solidFill>
                <a:schemeClr val="bg1"/>
              </a:solidFill>
              <a:latin typeface="Helvetica Neue Light"/>
              <a:cs typeface="Helvetica Neue Light"/>
            </a:endParaRPr>
          </a:p>
          <a:p>
            <a:pPr marL="571500" indent="-571500" algn="l">
              <a:buFont typeface="Arial"/>
              <a:buChar char="•"/>
            </a:pPr>
            <a:endParaRPr lang="en-GB" sz="2000" dirty="0">
              <a:solidFill>
                <a:schemeClr val="bg1"/>
              </a:solidFill>
              <a:latin typeface="Helvetica Neue Light"/>
              <a:cs typeface="Helvetica Neue Light"/>
            </a:endParaRPr>
          </a:p>
        </p:txBody>
      </p:sp>
    </p:spTree>
    <p:extLst>
      <p:ext uri="{BB962C8B-B14F-4D97-AF65-F5344CB8AC3E}">
        <p14:creationId xmlns:p14="http://schemas.microsoft.com/office/powerpoint/2010/main" val="7533966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descr="IMG_22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hthoek 8"/>
          <p:cNvSpPr/>
          <p:nvPr/>
        </p:nvSpPr>
        <p:spPr>
          <a:xfrm>
            <a:off x="0" y="0"/>
            <a:ext cx="6858000" cy="6857999"/>
          </a:xfrm>
          <a:prstGeom prst="rect">
            <a:avLst/>
          </a:prstGeom>
          <a:solidFill>
            <a:srgbClr val="984807">
              <a:alpha val="58000"/>
            </a:srgbClr>
          </a:solidFill>
          <a:ln>
            <a:solidFill>
              <a:srgbClr val="98480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solidFill>
                <a:srgbClr val="FFFFFF"/>
              </a:solidFill>
            </a:endParaRPr>
          </a:p>
        </p:txBody>
      </p:sp>
      <p:sp>
        <p:nvSpPr>
          <p:cNvPr id="10" name="Subtitel 5"/>
          <p:cNvSpPr>
            <a:spLocks noGrp="1"/>
          </p:cNvSpPr>
          <p:nvPr>
            <p:ph type="subTitle" idx="1"/>
          </p:nvPr>
        </p:nvSpPr>
        <p:spPr>
          <a:xfrm>
            <a:off x="114968" y="2278480"/>
            <a:ext cx="6470317" cy="3489157"/>
          </a:xfrm>
        </p:spPr>
        <p:txBody>
          <a:bodyPr>
            <a:noAutofit/>
          </a:bodyPr>
          <a:lstStyle/>
          <a:p>
            <a:endParaRPr lang="nl-NL" sz="3600" dirty="0" smtClean="0">
              <a:solidFill>
                <a:schemeClr val="bg1"/>
              </a:solidFill>
              <a:latin typeface="Helvetica Neue"/>
              <a:cs typeface="Helvetica Neue"/>
            </a:endParaRPr>
          </a:p>
          <a:p>
            <a:endParaRPr lang="nl-NL" sz="3600" dirty="0">
              <a:solidFill>
                <a:schemeClr val="bg1"/>
              </a:solidFill>
              <a:latin typeface="Helvetica Neue"/>
              <a:cs typeface="Helvetica Neue"/>
            </a:endParaRPr>
          </a:p>
          <a:p>
            <a:endParaRPr lang="nl-NL" sz="3600" dirty="0">
              <a:solidFill>
                <a:schemeClr val="bg1"/>
              </a:solidFill>
              <a:latin typeface="Helvetica Neue Light"/>
              <a:cs typeface="Helvetica Neue Light"/>
            </a:endParaRPr>
          </a:p>
        </p:txBody>
      </p:sp>
      <p:sp>
        <p:nvSpPr>
          <p:cNvPr id="11" name="Subtitel 5"/>
          <p:cNvSpPr txBox="1">
            <a:spLocks/>
          </p:cNvSpPr>
          <p:nvPr/>
        </p:nvSpPr>
        <p:spPr>
          <a:xfrm>
            <a:off x="0" y="687134"/>
            <a:ext cx="6113227" cy="770021"/>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nl-NL" sz="3600" dirty="0" smtClean="0">
                <a:solidFill>
                  <a:schemeClr val="bg1"/>
                </a:solidFill>
                <a:latin typeface="Helvetica Neue"/>
                <a:cs typeface="Helvetica Neue"/>
              </a:rPr>
              <a:t>Survey: </a:t>
            </a:r>
            <a:r>
              <a:rPr lang="nl-NL" sz="3600" dirty="0" smtClean="0">
                <a:solidFill>
                  <a:schemeClr val="bg1"/>
                </a:solidFill>
                <a:latin typeface="Helvetica Neue"/>
                <a:cs typeface="Helvetica Neue"/>
              </a:rPr>
              <a:t>respondents</a:t>
            </a:r>
            <a:endParaRPr lang="nl-NL" sz="3600" dirty="0">
              <a:solidFill>
                <a:schemeClr val="bg1"/>
              </a:solidFill>
              <a:latin typeface="Helvetica Neue"/>
              <a:cs typeface="Helvetica Neue"/>
            </a:endParaRPr>
          </a:p>
        </p:txBody>
      </p:sp>
      <p:sp>
        <p:nvSpPr>
          <p:cNvPr id="7" name="Subtitel 5"/>
          <p:cNvSpPr txBox="1">
            <a:spLocks/>
          </p:cNvSpPr>
          <p:nvPr/>
        </p:nvSpPr>
        <p:spPr>
          <a:xfrm>
            <a:off x="241969" y="2278479"/>
            <a:ext cx="6343315" cy="4297943"/>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algn="l"/>
            <a:r>
              <a:rPr lang="en-US" sz="2000" dirty="0" smtClean="0">
                <a:solidFill>
                  <a:srgbClr val="FFFFFF"/>
                </a:solidFill>
                <a:latin typeface="Helvetica Neue Light"/>
                <a:cs typeface="Helvetica Neue Light"/>
              </a:rPr>
              <a:t>Demographics </a:t>
            </a:r>
            <a:r>
              <a:rPr lang="en-US" sz="2000" dirty="0">
                <a:solidFill>
                  <a:srgbClr val="FFFFFF"/>
                </a:solidFill>
                <a:latin typeface="Helvetica Neue Light"/>
                <a:cs typeface="Helvetica Neue Light"/>
              </a:rPr>
              <a:t>of respondents (n=57):</a:t>
            </a:r>
            <a:r>
              <a:rPr lang="en-US" sz="1800" dirty="0">
                <a:solidFill>
                  <a:srgbClr val="FFFFFF"/>
                </a:solidFill>
                <a:latin typeface="Helvetica Neue Light"/>
                <a:cs typeface="Helvetica Neue Light"/>
              </a:rPr>
              <a:t> </a:t>
            </a:r>
          </a:p>
          <a:p>
            <a:pPr marL="628650" lvl="1" indent="-171450" algn="l">
              <a:buFont typeface="Arial"/>
              <a:buChar char="•"/>
            </a:pPr>
            <a:r>
              <a:rPr lang="en-US" sz="2000" dirty="0" smtClean="0">
                <a:solidFill>
                  <a:schemeClr val="bg1"/>
                </a:solidFill>
                <a:latin typeface="Helvetica Neue Light"/>
                <a:cs typeface="Helvetica Neue Light"/>
              </a:rPr>
              <a:t>49 </a:t>
            </a:r>
            <a:r>
              <a:rPr lang="en-US" sz="2000" dirty="0" smtClean="0">
                <a:solidFill>
                  <a:schemeClr val="bg1"/>
                </a:solidFill>
                <a:latin typeface="Helvetica Neue Light"/>
                <a:cs typeface="Helvetica Neue Light"/>
              </a:rPr>
              <a:t>female</a:t>
            </a:r>
            <a:r>
              <a:rPr lang="en-US" sz="2000" dirty="0">
                <a:solidFill>
                  <a:schemeClr val="bg1"/>
                </a:solidFill>
                <a:latin typeface="Helvetica Neue Light"/>
                <a:cs typeface="Helvetica Neue Light"/>
              </a:rPr>
              <a:t>, 8 </a:t>
            </a:r>
            <a:r>
              <a:rPr lang="en-US" sz="2000" dirty="0">
                <a:solidFill>
                  <a:schemeClr val="bg1"/>
                </a:solidFill>
                <a:latin typeface="Helvetica Neue Light"/>
                <a:cs typeface="Helvetica Neue Light"/>
              </a:rPr>
              <a:t>m</a:t>
            </a:r>
            <a:r>
              <a:rPr lang="en-US" sz="2000" dirty="0" smtClean="0">
                <a:solidFill>
                  <a:schemeClr val="bg1"/>
                </a:solidFill>
                <a:latin typeface="Helvetica Neue Light"/>
                <a:cs typeface="Helvetica Neue Light"/>
              </a:rPr>
              <a:t>ale</a:t>
            </a:r>
            <a:endParaRPr lang="en-US" sz="2000" dirty="0" smtClean="0">
              <a:solidFill>
                <a:schemeClr val="bg1"/>
              </a:solidFill>
              <a:latin typeface="Helvetica Neue Light"/>
              <a:cs typeface="Helvetica Neue Light"/>
            </a:endParaRPr>
          </a:p>
          <a:p>
            <a:pPr marL="628650" lvl="1" indent="-171450" algn="l">
              <a:buFont typeface="Arial"/>
              <a:buChar char="•"/>
            </a:pPr>
            <a:r>
              <a:rPr lang="en-US" sz="2000" dirty="0" smtClean="0">
                <a:solidFill>
                  <a:schemeClr val="bg1"/>
                </a:solidFill>
                <a:latin typeface="Helvetica Neue Light"/>
                <a:cs typeface="Helvetica Neue Light"/>
              </a:rPr>
              <a:t>23 </a:t>
            </a:r>
            <a:r>
              <a:rPr lang="en-US" sz="2000" dirty="0" smtClean="0">
                <a:solidFill>
                  <a:schemeClr val="bg1"/>
                </a:solidFill>
                <a:latin typeface="Helvetica Neue Light"/>
                <a:cs typeface="Helvetica Neue Light"/>
              </a:rPr>
              <a:t>have a </a:t>
            </a:r>
            <a:r>
              <a:rPr lang="en-US" sz="2000" dirty="0">
                <a:solidFill>
                  <a:schemeClr val="bg1"/>
                </a:solidFill>
                <a:latin typeface="Helvetica Neue Light"/>
                <a:cs typeface="Helvetica Neue Light"/>
              </a:rPr>
              <a:t>bank account, 34 </a:t>
            </a:r>
            <a:r>
              <a:rPr lang="en-US" sz="2000" dirty="0" smtClean="0">
                <a:solidFill>
                  <a:schemeClr val="bg1"/>
                </a:solidFill>
                <a:latin typeface="Helvetica Neue Light"/>
                <a:cs typeface="Helvetica Neue Light"/>
              </a:rPr>
              <a:t>have </a:t>
            </a:r>
            <a:r>
              <a:rPr lang="en-US" sz="2000" dirty="0">
                <a:solidFill>
                  <a:schemeClr val="bg1"/>
                </a:solidFill>
                <a:latin typeface="Helvetica Neue Light"/>
                <a:cs typeface="Helvetica Neue Light"/>
              </a:rPr>
              <a:t>no bank </a:t>
            </a:r>
            <a:r>
              <a:rPr lang="en-US" sz="2000" dirty="0" smtClean="0">
                <a:solidFill>
                  <a:schemeClr val="bg1"/>
                </a:solidFill>
                <a:latin typeface="Helvetica Neue Light"/>
                <a:cs typeface="Helvetica Neue Light"/>
              </a:rPr>
              <a:t>account</a:t>
            </a:r>
            <a:endParaRPr lang="en-US" sz="2000" dirty="0" smtClean="0">
              <a:solidFill>
                <a:schemeClr val="bg1"/>
              </a:solidFill>
              <a:latin typeface="Helvetica Neue Light"/>
              <a:cs typeface="Helvetica Neue Light"/>
            </a:endParaRPr>
          </a:p>
          <a:p>
            <a:pPr marL="628650" lvl="1" indent="-171450" algn="l">
              <a:buFont typeface="Arial"/>
              <a:buChar char="•"/>
            </a:pPr>
            <a:r>
              <a:rPr lang="en-US" sz="2000" dirty="0" smtClean="0">
                <a:solidFill>
                  <a:schemeClr val="bg1"/>
                </a:solidFill>
                <a:latin typeface="Helvetica Neue Light"/>
                <a:cs typeface="Helvetica Neue Light"/>
              </a:rPr>
              <a:t>28 </a:t>
            </a:r>
            <a:r>
              <a:rPr lang="en-US" sz="2000" dirty="0" smtClean="0">
                <a:solidFill>
                  <a:schemeClr val="bg1"/>
                </a:solidFill>
                <a:latin typeface="Helvetica Neue Light"/>
                <a:cs typeface="Helvetica Neue Light"/>
              </a:rPr>
              <a:t>have a </a:t>
            </a:r>
            <a:r>
              <a:rPr lang="en-US" sz="2000" dirty="0">
                <a:solidFill>
                  <a:schemeClr val="bg1"/>
                </a:solidFill>
                <a:latin typeface="Helvetica Neue Light"/>
                <a:cs typeface="Helvetica Neue Light"/>
              </a:rPr>
              <a:t>mobile phone, 28 </a:t>
            </a:r>
            <a:r>
              <a:rPr lang="en-US" sz="2000" dirty="0" smtClean="0">
                <a:solidFill>
                  <a:schemeClr val="bg1"/>
                </a:solidFill>
                <a:latin typeface="Helvetica Neue Light"/>
                <a:cs typeface="Helvetica Neue Light"/>
              </a:rPr>
              <a:t>have </a:t>
            </a:r>
            <a:r>
              <a:rPr lang="en-US" sz="2000" dirty="0">
                <a:solidFill>
                  <a:schemeClr val="bg1"/>
                </a:solidFill>
                <a:latin typeface="Helvetica Neue Light"/>
                <a:cs typeface="Helvetica Neue Light"/>
              </a:rPr>
              <a:t>no mobile </a:t>
            </a:r>
            <a:r>
              <a:rPr lang="en-US" sz="2000" dirty="0" smtClean="0">
                <a:solidFill>
                  <a:schemeClr val="bg1"/>
                </a:solidFill>
                <a:latin typeface="Helvetica Neue Light"/>
                <a:cs typeface="Helvetica Neue Light"/>
              </a:rPr>
              <a:t>phone, 1 NA</a:t>
            </a:r>
          </a:p>
          <a:p>
            <a:pPr marL="628650" lvl="1" indent="-171450" algn="l">
              <a:buFont typeface="Arial"/>
              <a:buChar char="•"/>
            </a:pPr>
            <a:r>
              <a:rPr lang="en-US" sz="2000" dirty="0" smtClean="0">
                <a:solidFill>
                  <a:schemeClr val="bg1"/>
                </a:solidFill>
                <a:latin typeface="Helvetica Neue Light"/>
                <a:cs typeface="Helvetica Neue Light"/>
              </a:rPr>
              <a:t>34 </a:t>
            </a:r>
            <a:r>
              <a:rPr lang="en-US" sz="2000" dirty="0" smtClean="0">
                <a:solidFill>
                  <a:schemeClr val="bg1"/>
                </a:solidFill>
                <a:latin typeface="Helvetica Neue Light"/>
                <a:cs typeface="Helvetica Neue Light"/>
              </a:rPr>
              <a:t>selling </a:t>
            </a:r>
            <a:r>
              <a:rPr lang="en-US" sz="2000" dirty="0">
                <a:solidFill>
                  <a:schemeClr val="bg1"/>
                </a:solidFill>
                <a:latin typeface="Helvetica Neue Light"/>
                <a:cs typeface="Helvetica Neue Light"/>
              </a:rPr>
              <a:t>on own </a:t>
            </a:r>
            <a:r>
              <a:rPr lang="en-US" sz="2000" dirty="0" smtClean="0">
                <a:solidFill>
                  <a:schemeClr val="bg1"/>
                </a:solidFill>
                <a:latin typeface="Helvetica Neue Light"/>
                <a:cs typeface="Helvetica Neue Light"/>
              </a:rPr>
              <a:t>stall, </a:t>
            </a:r>
            <a:r>
              <a:rPr lang="en-US" sz="2000" dirty="0">
                <a:solidFill>
                  <a:schemeClr val="bg1"/>
                </a:solidFill>
                <a:latin typeface="Helvetica Neue Light"/>
                <a:cs typeface="Helvetica Neue Light"/>
              </a:rPr>
              <a:t>20 </a:t>
            </a:r>
            <a:r>
              <a:rPr lang="en-US" sz="2000" dirty="0" smtClean="0">
                <a:solidFill>
                  <a:schemeClr val="bg1"/>
                </a:solidFill>
                <a:latin typeface="Helvetica Neue Light"/>
                <a:cs typeface="Helvetica Neue Light"/>
              </a:rPr>
              <a:t>selling </a:t>
            </a:r>
            <a:r>
              <a:rPr lang="en-US" sz="2000" dirty="0">
                <a:solidFill>
                  <a:schemeClr val="bg1"/>
                </a:solidFill>
                <a:latin typeface="Helvetica Neue Light"/>
                <a:cs typeface="Helvetica Neue Light"/>
              </a:rPr>
              <a:t>on someone </a:t>
            </a:r>
            <a:r>
              <a:rPr lang="en-US" sz="2000" dirty="0" smtClean="0">
                <a:solidFill>
                  <a:schemeClr val="bg1"/>
                </a:solidFill>
                <a:latin typeface="Helvetica Neue Light"/>
                <a:cs typeface="Helvetica Neue Light"/>
              </a:rPr>
              <a:t>else’s stall, </a:t>
            </a:r>
            <a:r>
              <a:rPr lang="en-US" sz="2000" dirty="0" smtClean="0">
                <a:solidFill>
                  <a:schemeClr val="bg1"/>
                </a:solidFill>
                <a:latin typeface="Helvetica Neue Light"/>
                <a:cs typeface="Helvetica Neue Light"/>
              </a:rPr>
              <a:t>3 NA</a:t>
            </a:r>
          </a:p>
          <a:p>
            <a:pPr marL="628650" lvl="1" indent="-171450" algn="l">
              <a:buFont typeface="Arial"/>
              <a:buChar char="•"/>
            </a:pPr>
            <a:r>
              <a:rPr lang="en-US" sz="2000" dirty="0" smtClean="0">
                <a:solidFill>
                  <a:schemeClr val="bg1"/>
                </a:solidFill>
                <a:latin typeface="Helvetica Neue Light"/>
                <a:cs typeface="Helvetica Neue Light"/>
              </a:rPr>
              <a:t>39 </a:t>
            </a:r>
            <a:r>
              <a:rPr lang="en-US" sz="2000" dirty="0">
                <a:solidFill>
                  <a:schemeClr val="bg1"/>
                </a:solidFill>
                <a:latin typeface="Helvetica Neue Light"/>
                <a:cs typeface="Helvetica Neue Light"/>
              </a:rPr>
              <a:t>vendors sell 6 days/week, 8 sell 5 days/week, 5 sell &lt;5 days/</a:t>
            </a:r>
            <a:r>
              <a:rPr lang="en-US" sz="2000" dirty="0" smtClean="0">
                <a:solidFill>
                  <a:schemeClr val="bg1"/>
                </a:solidFill>
                <a:latin typeface="Helvetica Neue Light"/>
                <a:cs typeface="Helvetica Neue Light"/>
              </a:rPr>
              <a:t>week,  5 NA</a:t>
            </a:r>
          </a:p>
          <a:p>
            <a:pPr lvl="1" algn="l"/>
            <a:endParaRPr lang="en-US" sz="2000" dirty="0">
              <a:solidFill>
                <a:schemeClr val="bg1"/>
              </a:solidFill>
              <a:latin typeface="Helvetica Neue Light"/>
              <a:cs typeface="Helvetica Neue Light"/>
            </a:endParaRPr>
          </a:p>
          <a:p>
            <a:pPr lvl="1" algn="l"/>
            <a:r>
              <a:rPr lang="en-US" sz="2000" dirty="0" smtClean="0">
                <a:solidFill>
                  <a:schemeClr val="bg1"/>
                </a:solidFill>
                <a:latin typeface="Helvetica Neue Light"/>
                <a:cs typeface="Helvetica Neue Light"/>
              </a:rPr>
              <a:t>								</a:t>
            </a:r>
            <a:r>
              <a:rPr lang="en-US" sz="2000" dirty="0" smtClean="0">
                <a:solidFill>
                  <a:schemeClr val="bg1"/>
                </a:solidFill>
                <a:latin typeface="Helvetica Neue Light"/>
                <a:cs typeface="Helvetica Neue Light"/>
              </a:rPr>
              <a:t>NA </a:t>
            </a:r>
            <a:r>
              <a:rPr lang="en-US" sz="2000" dirty="0" smtClean="0">
                <a:solidFill>
                  <a:schemeClr val="bg1"/>
                </a:solidFill>
                <a:latin typeface="Helvetica Neue Light"/>
                <a:cs typeface="Helvetica Neue Light"/>
              </a:rPr>
              <a:t>= No Answer</a:t>
            </a:r>
            <a:endParaRPr lang="en-US" sz="2000" dirty="0">
              <a:solidFill>
                <a:srgbClr val="FFFFFF"/>
              </a:solidFill>
              <a:latin typeface="Helvetica Neue Light"/>
              <a:cs typeface="Helvetica Neue Light"/>
            </a:endParaRPr>
          </a:p>
          <a:p>
            <a:pPr algn="l"/>
            <a:endParaRPr lang="en-US" sz="1600" dirty="0">
              <a:solidFill>
                <a:schemeClr val="bg1"/>
              </a:solidFill>
              <a:latin typeface="Helvetica Neue Light"/>
              <a:cs typeface="Helvetica Neue Light"/>
            </a:endParaRPr>
          </a:p>
          <a:p>
            <a:pPr marL="742950" lvl="1" indent="-285750" algn="l">
              <a:buFont typeface="Arial"/>
              <a:buChar char="•"/>
            </a:pPr>
            <a:endParaRPr lang="en-US" sz="1600" dirty="0">
              <a:solidFill>
                <a:schemeClr val="bg1"/>
              </a:solidFill>
              <a:latin typeface="Helvetica Neue Light"/>
              <a:cs typeface="Helvetica Neue Light"/>
            </a:endParaRPr>
          </a:p>
          <a:p>
            <a:pPr algn="l"/>
            <a:endParaRPr lang="en-GB" sz="1600" dirty="0">
              <a:solidFill>
                <a:schemeClr val="bg1"/>
              </a:solidFill>
              <a:latin typeface="Helvetica Neue Light"/>
              <a:cs typeface="Helvetica Neue Light"/>
            </a:endParaRPr>
          </a:p>
        </p:txBody>
      </p:sp>
    </p:spTree>
    <p:extLst>
      <p:ext uri="{BB962C8B-B14F-4D97-AF65-F5344CB8AC3E}">
        <p14:creationId xmlns:p14="http://schemas.microsoft.com/office/powerpoint/2010/main" val="25321877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descr="IMG_22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hthoek 8"/>
          <p:cNvSpPr/>
          <p:nvPr/>
        </p:nvSpPr>
        <p:spPr>
          <a:xfrm>
            <a:off x="0" y="0"/>
            <a:ext cx="6858000" cy="6857999"/>
          </a:xfrm>
          <a:prstGeom prst="rect">
            <a:avLst/>
          </a:prstGeom>
          <a:solidFill>
            <a:srgbClr val="984807">
              <a:alpha val="58000"/>
            </a:srgbClr>
          </a:solidFill>
          <a:ln>
            <a:solidFill>
              <a:srgbClr val="98480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solidFill>
                <a:srgbClr val="FFFFFF"/>
              </a:solidFill>
            </a:endParaRPr>
          </a:p>
        </p:txBody>
      </p:sp>
      <p:sp>
        <p:nvSpPr>
          <p:cNvPr id="10" name="Subtitel 5"/>
          <p:cNvSpPr>
            <a:spLocks noGrp="1"/>
          </p:cNvSpPr>
          <p:nvPr>
            <p:ph type="subTitle" idx="1"/>
          </p:nvPr>
        </p:nvSpPr>
        <p:spPr>
          <a:xfrm>
            <a:off x="114968" y="2278480"/>
            <a:ext cx="6470317" cy="3489157"/>
          </a:xfrm>
        </p:spPr>
        <p:txBody>
          <a:bodyPr>
            <a:noAutofit/>
          </a:bodyPr>
          <a:lstStyle/>
          <a:p>
            <a:endParaRPr lang="nl-NL" sz="3600" dirty="0" smtClean="0">
              <a:solidFill>
                <a:schemeClr val="bg1"/>
              </a:solidFill>
              <a:latin typeface="Helvetica Neue"/>
              <a:cs typeface="Helvetica Neue"/>
            </a:endParaRPr>
          </a:p>
          <a:p>
            <a:endParaRPr lang="nl-NL" sz="3600" dirty="0">
              <a:solidFill>
                <a:schemeClr val="bg1"/>
              </a:solidFill>
              <a:latin typeface="Helvetica Neue"/>
              <a:cs typeface="Helvetica Neue"/>
            </a:endParaRPr>
          </a:p>
          <a:p>
            <a:endParaRPr lang="nl-NL" sz="3600" dirty="0">
              <a:solidFill>
                <a:schemeClr val="bg1"/>
              </a:solidFill>
              <a:latin typeface="Helvetica Neue Light"/>
              <a:cs typeface="Helvetica Neue Light"/>
            </a:endParaRPr>
          </a:p>
        </p:txBody>
      </p:sp>
      <p:sp>
        <p:nvSpPr>
          <p:cNvPr id="11" name="Subtitel 5"/>
          <p:cNvSpPr txBox="1">
            <a:spLocks/>
          </p:cNvSpPr>
          <p:nvPr/>
        </p:nvSpPr>
        <p:spPr>
          <a:xfrm>
            <a:off x="0" y="687134"/>
            <a:ext cx="6113227" cy="770021"/>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nl-NL" sz="3600" dirty="0" smtClean="0">
                <a:solidFill>
                  <a:schemeClr val="bg1"/>
                </a:solidFill>
                <a:latin typeface="Helvetica Neue"/>
                <a:cs typeface="Helvetica Neue"/>
              </a:rPr>
              <a:t>Survey: </a:t>
            </a:r>
            <a:r>
              <a:rPr lang="nl-NL" sz="3600" dirty="0" smtClean="0">
                <a:solidFill>
                  <a:schemeClr val="bg1"/>
                </a:solidFill>
                <a:latin typeface="Helvetica Neue"/>
                <a:cs typeface="Helvetica Neue"/>
              </a:rPr>
              <a:t>vendor </a:t>
            </a:r>
            <a:r>
              <a:rPr lang="nl-NL" sz="3600" dirty="0" smtClean="0">
                <a:solidFill>
                  <a:schemeClr val="bg1"/>
                </a:solidFill>
                <a:latin typeface="Helvetica Neue"/>
                <a:cs typeface="Helvetica Neue"/>
              </a:rPr>
              <a:t>knowledge of rules</a:t>
            </a:r>
            <a:endParaRPr lang="nl-NL" sz="3600" dirty="0">
              <a:solidFill>
                <a:schemeClr val="bg1"/>
              </a:solidFill>
              <a:latin typeface="Helvetica Neue"/>
              <a:cs typeface="Helvetica Neue"/>
            </a:endParaRPr>
          </a:p>
        </p:txBody>
      </p:sp>
      <p:sp>
        <p:nvSpPr>
          <p:cNvPr id="7" name="Subtitel 5"/>
          <p:cNvSpPr txBox="1">
            <a:spLocks/>
          </p:cNvSpPr>
          <p:nvPr/>
        </p:nvSpPr>
        <p:spPr>
          <a:xfrm>
            <a:off x="-91440" y="2278479"/>
            <a:ext cx="7029450" cy="4297943"/>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000" dirty="0" smtClean="0">
                <a:solidFill>
                  <a:schemeClr val="bg1"/>
                </a:solidFill>
                <a:latin typeface="Helvetica Neue Light"/>
                <a:cs typeface="Helvetica Neue Light"/>
              </a:rPr>
              <a:t>Vendor </a:t>
            </a:r>
            <a:r>
              <a:rPr lang="en-US" sz="2000" dirty="0">
                <a:solidFill>
                  <a:schemeClr val="bg1"/>
                </a:solidFill>
                <a:latin typeface="Helvetica Neue Light"/>
                <a:cs typeface="Helvetica Neue Light"/>
              </a:rPr>
              <a:t>knowledge of </a:t>
            </a:r>
            <a:r>
              <a:rPr lang="en-US" sz="2000" dirty="0" smtClean="0">
                <a:solidFill>
                  <a:schemeClr val="bg1"/>
                </a:solidFill>
                <a:latin typeface="Helvetica Neue Light"/>
                <a:cs typeface="Helvetica Neue Light"/>
              </a:rPr>
              <a:t>rules</a:t>
            </a:r>
          </a:p>
          <a:p>
            <a:pPr algn="l"/>
            <a:r>
              <a:rPr lang="en-US" sz="1700" dirty="0" smtClean="0">
                <a:solidFill>
                  <a:schemeClr val="bg1"/>
                </a:solidFill>
                <a:latin typeface="Helvetica Neue Light"/>
                <a:cs typeface="Helvetica Neue Light"/>
              </a:rPr>
              <a:t>* Weekly </a:t>
            </a:r>
            <a:r>
              <a:rPr lang="en-US" sz="1700" dirty="0">
                <a:solidFill>
                  <a:schemeClr val="bg1"/>
                </a:solidFill>
                <a:latin typeface="Helvetica Neue Light"/>
                <a:cs typeface="Helvetica Neue Light"/>
              </a:rPr>
              <a:t>cost: 		Correct = 46, Wrong = 4, Don't know = </a:t>
            </a:r>
            <a:r>
              <a:rPr lang="en-US" sz="1700" dirty="0" smtClean="0">
                <a:solidFill>
                  <a:schemeClr val="bg1"/>
                </a:solidFill>
                <a:latin typeface="Helvetica Neue Light"/>
                <a:cs typeface="Helvetica Neue Light"/>
              </a:rPr>
              <a:t>3, 4 </a:t>
            </a:r>
            <a:r>
              <a:rPr lang="en-US" sz="1700" dirty="0" smtClean="0">
                <a:solidFill>
                  <a:schemeClr val="bg1"/>
                </a:solidFill>
                <a:latin typeface="Helvetica Neue Light"/>
                <a:cs typeface="Helvetica Neue Light"/>
              </a:rPr>
              <a:t>NA</a:t>
            </a:r>
          </a:p>
          <a:p>
            <a:pPr algn="l"/>
            <a:r>
              <a:rPr lang="en-US" sz="1700" dirty="0" smtClean="0">
                <a:solidFill>
                  <a:schemeClr val="bg1"/>
                </a:solidFill>
                <a:latin typeface="Helvetica Neue Light"/>
                <a:cs typeface="Helvetica Neue Light"/>
              </a:rPr>
              <a:t>* Payment </a:t>
            </a:r>
            <a:r>
              <a:rPr lang="en-US" sz="1700" dirty="0">
                <a:solidFill>
                  <a:schemeClr val="bg1"/>
                </a:solidFill>
                <a:latin typeface="Helvetica Neue Light"/>
                <a:cs typeface="Helvetica Neue Light"/>
              </a:rPr>
              <a:t>location: 	Correct = 45, Wrong = 6, Don't know = 0 </a:t>
            </a:r>
            <a:r>
              <a:rPr lang="en-US" sz="1700" dirty="0" smtClean="0">
                <a:solidFill>
                  <a:schemeClr val="bg1"/>
                </a:solidFill>
                <a:latin typeface="Helvetica Neue Light"/>
                <a:cs typeface="Helvetica Neue Light"/>
              </a:rPr>
              <a:t>, 6 </a:t>
            </a:r>
            <a:r>
              <a:rPr lang="en-US" sz="1700" dirty="0" smtClean="0">
                <a:solidFill>
                  <a:schemeClr val="bg1"/>
                </a:solidFill>
                <a:latin typeface="Helvetica Neue Light"/>
                <a:cs typeface="Helvetica Neue Light"/>
              </a:rPr>
              <a:t>NA</a:t>
            </a:r>
          </a:p>
          <a:p>
            <a:pPr algn="l"/>
            <a:r>
              <a:rPr lang="en-US" sz="1700" dirty="0" smtClean="0">
                <a:solidFill>
                  <a:schemeClr val="bg1"/>
                </a:solidFill>
                <a:latin typeface="Helvetica Neue Light"/>
                <a:cs typeface="Helvetica Neue Light"/>
              </a:rPr>
              <a:t>* When </a:t>
            </a:r>
            <a:r>
              <a:rPr lang="en-US" sz="1700" dirty="0">
                <a:solidFill>
                  <a:schemeClr val="bg1"/>
                </a:solidFill>
                <a:latin typeface="Helvetica Neue Light"/>
                <a:cs typeface="Helvetica Neue Light"/>
              </a:rPr>
              <a:t>to pay?: 	</a:t>
            </a:r>
            <a:r>
              <a:rPr lang="en-US" sz="1700" dirty="0" smtClean="0">
                <a:solidFill>
                  <a:schemeClr val="bg1"/>
                </a:solidFill>
                <a:latin typeface="Helvetica Neue Light"/>
                <a:cs typeface="Helvetica Neue Light"/>
              </a:rPr>
              <a:t>	Correct </a:t>
            </a:r>
            <a:r>
              <a:rPr lang="en-US" sz="1700" dirty="0">
                <a:solidFill>
                  <a:schemeClr val="bg1"/>
                </a:solidFill>
                <a:latin typeface="Helvetica Neue Light"/>
                <a:cs typeface="Helvetica Neue Light"/>
              </a:rPr>
              <a:t>= 36, Wrong = 4, Don’t know =</a:t>
            </a:r>
            <a:r>
              <a:rPr lang="en-US" sz="1700" dirty="0" smtClean="0">
                <a:solidFill>
                  <a:schemeClr val="bg1"/>
                </a:solidFill>
                <a:latin typeface="Helvetica Neue Light"/>
                <a:cs typeface="Helvetica Neue Light"/>
              </a:rPr>
              <a:t>10, 7 </a:t>
            </a:r>
            <a:r>
              <a:rPr lang="en-US" sz="1700" dirty="0" smtClean="0">
                <a:solidFill>
                  <a:schemeClr val="bg1"/>
                </a:solidFill>
                <a:latin typeface="Helvetica Neue Light"/>
                <a:cs typeface="Helvetica Neue Light"/>
              </a:rPr>
              <a:t>NA</a:t>
            </a:r>
            <a:endParaRPr lang="en-US" sz="1700" dirty="0">
              <a:solidFill>
                <a:schemeClr val="bg1"/>
              </a:solidFill>
              <a:latin typeface="Helvetica Neue Light"/>
              <a:cs typeface="Helvetica Neue Light"/>
            </a:endParaRPr>
          </a:p>
          <a:p>
            <a:pPr algn="l"/>
            <a:r>
              <a:rPr lang="en-US" sz="1700" dirty="0" smtClean="0">
                <a:solidFill>
                  <a:schemeClr val="bg1"/>
                </a:solidFill>
                <a:latin typeface="Helvetica Neue Light"/>
                <a:cs typeface="Helvetica Neue Light"/>
              </a:rPr>
              <a:t>* What </a:t>
            </a:r>
            <a:r>
              <a:rPr lang="en-US" sz="1700" dirty="0">
                <a:solidFill>
                  <a:schemeClr val="bg1"/>
                </a:solidFill>
                <a:latin typeface="Helvetica Neue Light"/>
                <a:cs typeface="Helvetica Neue Light"/>
              </a:rPr>
              <a:t>to receive after payment? </a:t>
            </a:r>
          </a:p>
          <a:p>
            <a:pPr lvl="1" algn="l"/>
            <a:r>
              <a:rPr lang="en-US" sz="1700" dirty="0">
                <a:solidFill>
                  <a:schemeClr val="bg1"/>
                </a:solidFill>
                <a:latin typeface="Helvetica Neue Light"/>
                <a:cs typeface="Helvetica Neue Light"/>
              </a:rPr>
              <a:t>				Correct = 42, Wrong = 4, Don't know </a:t>
            </a:r>
            <a:r>
              <a:rPr lang="en-US" sz="1700" dirty="0" smtClean="0">
                <a:solidFill>
                  <a:schemeClr val="bg1"/>
                </a:solidFill>
                <a:latin typeface="Helvetica Neue Light"/>
                <a:cs typeface="Helvetica Neue Light"/>
              </a:rPr>
              <a:t>= 4, 7 NA</a:t>
            </a:r>
          </a:p>
          <a:p>
            <a:pPr lvl="1" algn="l"/>
            <a:endParaRPr lang="en-US" sz="2000" dirty="0" smtClean="0">
              <a:solidFill>
                <a:schemeClr val="bg1"/>
              </a:solidFill>
              <a:latin typeface="Helvetica Neue Light"/>
              <a:cs typeface="Helvetica Neue Light"/>
            </a:endParaRPr>
          </a:p>
          <a:p>
            <a:pPr lvl="1" algn="l"/>
            <a:r>
              <a:rPr lang="en-US" sz="2000" dirty="0" smtClean="0">
                <a:solidFill>
                  <a:schemeClr val="bg1"/>
                </a:solidFill>
                <a:latin typeface="Helvetica Neue Light"/>
                <a:cs typeface="Helvetica Neue Light"/>
              </a:rPr>
              <a:t>								NA = No Answer</a:t>
            </a:r>
            <a:endParaRPr lang="en-US" sz="2000" dirty="0">
              <a:solidFill>
                <a:srgbClr val="FFFFFF"/>
              </a:solidFill>
              <a:latin typeface="Helvetica Neue Light"/>
              <a:cs typeface="Helvetica Neue Light"/>
            </a:endParaRPr>
          </a:p>
          <a:p>
            <a:pPr algn="l"/>
            <a:endParaRPr lang="en-US" sz="1600" dirty="0">
              <a:solidFill>
                <a:schemeClr val="bg1"/>
              </a:solidFill>
              <a:latin typeface="Helvetica Neue Light"/>
              <a:cs typeface="Helvetica Neue Light"/>
            </a:endParaRPr>
          </a:p>
          <a:p>
            <a:pPr marL="742950" lvl="1" indent="-285750" algn="l">
              <a:buFont typeface="Arial"/>
              <a:buChar char="•"/>
            </a:pPr>
            <a:endParaRPr lang="en-US" sz="1600" dirty="0">
              <a:solidFill>
                <a:schemeClr val="bg1"/>
              </a:solidFill>
              <a:latin typeface="Helvetica Neue Light"/>
              <a:cs typeface="Helvetica Neue Light"/>
            </a:endParaRPr>
          </a:p>
          <a:p>
            <a:pPr algn="l"/>
            <a:endParaRPr lang="en-GB" sz="1600" dirty="0">
              <a:solidFill>
                <a:schemeClr val="bg1"/>
              </a:solidFill>
              <a:latin typeface="Helvetica Neue Light"/>
              <a:cs typeface="Helvetica Neue Light"/>
            </a:endParaRPr>
          </a:p>
        </p:txBody>
      </p:sp>
    </p:spTree>
    <p:extLst>
      <p:ext uri="{BB962C8B-B14F-4D97-AF65-F5344CB8AC3E}">
        <p14:creationId xmlns:p14="http://schemas.microsoft.com/office/powerpoint/2010/main" val="19831147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descr="IMG_22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hthoek 8"/>
          <p:cNvSpPr/>
          <p:nvPr/>
        </p:nvSpPr>
        <p:spPr>
          <a:xfrm>
            <a:off x="0" y="0"/>
            <a:ext cx="6858000" cy="6857999"/>
          </a:xfrm>
          <a:prstGeom prst="rect">
            <a:avLst/>
          </a:prstGeom>
          <a:solidFill>
            <a:srgbClr val="984807">
              <a:alpha val="58000"/>
            </a:srgbClr>
          </a:solidFill>
          <a:ln>
            <a:solidFill>
              <a:srgbClr val="98480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solidFill>
                <a:srgbClr val="FFFFFF"/>
              </a:solidFill>
            </a:endParaRPr>
          </a:p>
        </p:txBody>
      </p:sp>
      <p:sp>
        <p:nvSpPr>
          <p:cNvPr id="10" name="Subtitel 5"/>
          <p:cNvSpPr>
            <a:spLocks noGrp="1"/>
          </p:cNvSpPr>
          <p:nvPr>
            <p:ph type="subTitle" idx="1"/>
          </p:nvPr>
        </p:nvSpPr>
        <p:spPr>
          <a:xfrm>
            <a:off x="114968" y="2278480"/>
            <a:ext cx="6470317" cy="3489157"/>
          </a:xfrm>
        </p:spPr>
        <p:txBody>
          <a:bodyPr>
            <a:noAutofit/>
          </a:bodyPr>
          <a:lstStyle/>
          <a:p>
            <a:endParaRPr lang="nl-NL" sz="3600" dirty="0" smtClean="0">
              <a:solidFill>
                <a:schemeClr val="bg1"/>
              </a:solidFill>
              <a:latin typeface="Helvetica Neue"/>
              <a:cs typeface="Helvetica Neue"/>
            </a:endParaRPr>
          </a:p>
          <a:p>
            <a:endParaRPr lang="nl-NL" sz="3600" dirty="0">
              <a:solidFill>
                <a:schemeClr val="bg1"/>
              </a:solidFill>
              <a:latin typeface="Helvetica Neue"/>
              <a:cs typeface="Helvetica Neue"/>
            </a:endParaRPr>
          </a:p>
          <a:p>
            <a:endParaRPr lang="nl-NL" sz="3600" dirty="0">
              <a:solidFill>
                <a:schemeClr val="bg1"/>
              </a:solidFill>
              <a:latin typeface="Helvetica Neue Light"/>
              <a:cs typeface="Helvetica Neue Light"/>
            </a:endParaRPr>
          </a:p>
        </p:txBody>
      </p:sp>
      <p:sp>
        <p:nvSpPr>
          <p:cNvPr id="11" name="Subtitel 5"/>
          <p:cNvSpPr txBox="1">
            <a:spLocks/>
          </p:cNvSpPr>
          <p:nvPr/>
        </p:nvSpPr>
        <p:spPr>
          <a:xfrm>
            <a:off x="0" y="464884"/>
            <a:ext cx="6585285" cy="770021"/>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nl-NL" sz="3600" dirty="0" smtClean="0">
                <a:solidFill>
                  <a:schemeClr val="bg1"/>
                </a:solidFill>
                <a:latin typeface="Helvetica Neue"/>
                <a:cs typeface="Helvetica Neue"/>
              </a:rPr>
              <a:t>Survey: </a:t>
            </a:r>
            <a:r>
              <a:rPr lang="nl-NL" sz="3600" dirty="0" smtClean="0">
                <a:solidFill>
                  <a:schemeClr val="bg1"/>
                </a:solidFill>
                <a:latin typeface="Helvetica Neue"/>
                <a:cs typeface="Helvetica Neue"/>
              </a:rPr>
              <a:t>vendor </a:t>
            </a:r>
            <a:r>
              <a:rPr lang="nl-NL" sz="3600" dirty="0" smtClean="0">
                <a:solidFill>
                  <a:schemeClr val="bg1"/>
                </a:solidFill>
                <a:latin typeface="Helvetica Neue"/>
                <a:cs typeface="Helvetica Neue"/>
              </a:rPr>
              <a:t>evaluation of the system</a:t>
            </a:r>
            <a:endParaRPr lang="nl-NL" sz="3600" dirty="0">
              <a:solidFill>
                <a:schemeClr val="bg1"/>
              </a:solidFill>
              <a:latin typeface="Helvetica Neue"/>
              <a:cs typeface="Helvetica Neue"/>
            </a:endParaRPr>
          </a:p>
        </p:txBody>
      </p:sp>
      <p:sp>
        <p:nvSpPr>
          <p:cNvPr id="7" name="Subtitel 5"/>
          <p:cNvSpPr txBox="1">
            <a:spLocks/>
          </p:cNvSpPr>
          <p:nvPr/>
        </p:nvSpPr>
        <p:spPr>
          <a:xfrm>
            <a:off x="241969" y="2278480"/>
            <a:ext cx="6343316" cy="4110959"/>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800" dirty="0">
                <a:solidFill>
                  <a:srgbClr val="FFFFFF"/>
                </a:solidFill>
                <a:latin typeface="Helvetica Neue Light"/>
              </a:rPr>
              <a:t>Experience of the </a:t>
            </a:r>
            <a:r>
              <a:rPr lang="en-US" sz="1800" dirty="0" smtClean="0">
                <a:solidFill>
                  <a:srgbClr val="FFFFFF"/>
                </a:solidFill>
                <a:latin typeface="Helvetica Neue Light"/>
              </a:rPr>
              <a:t>market fee </a:t>
            </a:r>
            <a:r>
              <a:rPr lang="en-US" sz="1800" dirty="0">
                <a:solidFill>
                  <a:srgbClr val="FFFFFF"/>
                </a:solidFill>
                <a:latin typeface="Helvetica Neue Light"/>
              </a:rPr>
              <a:t>collection system</a:t>
            </a:r>
          </a:p>
          <a:p>
            <a:pPr marL="742950" lvl="1" indent="-285750" algn="l">
              <a:buFont typeface="Arial"/>
              <a:buChar char="•"/>
            </a:pPr>
            <a:r>
              <a:rPr lang="en-US" sz="1700" dirty="0">
                <a:solidFill>
                  <a:schemeClr val="bg1"/>
                </a:solidFill>
                <a:latin typeface="Helvetica Neue Light"/>
                <a:cs typeface="Helvetica Neue Light"/>
              </a:rPr>
              <a:t>Contract signed? 			Yes = 38, No = </a:t>
            </a:r>
            <a:r>
              <a:rPr lang="en-US" sz="1700" dirty="0" smtClean="0">
                <a:solidFill>
                  <a:schemeClr val="bg1"/>
                </a:solidFill>
                <a:latin typeface="Helvetica Neue Light"/>
                <a:cs typeface="Helvetica Neue Light"/>
              </a:rPr>
              <a:t>18, 1 NA</a:t>
            </a:r>
            <a:endParaRPr lang="en-US" sz="1700" dirty="0">
              <a:solidFill>
                <a:schemeClr val="bg1"/>
              </a:solidFill>
              <a:latin typeface="Helvetica Neue Light"/>
              <a:cs typeface="Helvetica Neue Light"/>
            </a:endParaRPr>
          </a:p>
          <a:p>
            <a:pPr marL="742950" lvl="1" indent="-285750" algn="l">
              <a:buFont typeface="Arial"/>
              <a:buChar char="•"/>
            </a:pPr>
            <a:r>
              <a:rPr lang="en-US" sz="1700" dirty="0">
                <a:solidFill>
                  <a:schemeClr val="bg1"/>
                </a:solidFill>
                <a:latin typeface="Helvetica Neue Light"/>
                <a:cs typeface="Helvetica Neue Light"/>
              </a:rPr>
              <a:t>Contract expired? 			Yes = 38, No = </a:t>
            </a:r>
            <a:r>
              <a:rPr lang="en-US" sz="1700" dirty="0" smtClean="0">
                <a:solidFill>
                  <a:schemeClr val="bg1"/>
                </a:solidFill>
                <a:latin typeface="Helvetica Neue Light"/>
                <a:cs typeface="Helvetica Neue Light"/>
              </a:rPr>
              <a:t>18, 1 NA</a:t>
            </a:r>
            <a:endParaRPr lang="en-US" sz="1700" dirty="0">
              <a:solidFill>
                <a:schemeClr val="bg1"/>
              </a:solidFill>
              <a:latin typeface="Helvetica Neue Light"/>
              <a:cs typeface="Helvetica Neue Light"/>
            </a:endParaRPr>
          </a:p>
          <a:p>
            <a:pPr marL="742950" lvl="1" indent="-285750" algn="l">
              <a:buFont typeface="Arial"/>
              <a:buChar char="•"/>
            </a:pPr>
            <a:r>
              <a:rPr lang="en-US" sz="1700" dirty="0">
                <a:solidFill>
                  <a:schemeClr val="bg1"/>
                </a:solidFill>
                <a:latin typeface="Helvetica Neue Light"/>
                <a:cs typeface="Helvetica Neue Light"/>
              </a:rPr>
              <a:t>Vendor booklet received? 	</a:t>
            </a:r>
            <a:r>
              <a:rPr lang="en-US" sz="1700" dirty="0" smtClean="0">
                <a:solidFill>
                  <a:schemeClr val="bg1"/>
                </a:solidFill>
                <a:latin typeface="Helvetica Neue Light"/>
                <a:cs typeface="Helvetica Neue Light"/>
              </a:rPr>
              <a:t>Yes </a:t>
            </a:r>
            <a:r>
              <a:rPr lang="en-US" sz="1700" dirty="0">
                <a:solidFill>
                  <a:schemeClr val="bg1"/>
                </a:solidFill>
                <a:latin typeface="Helvetica Neue Light"/>
                <a:cs typeface="Helvetica Neue Light"/>
              </a:rPr>
              <a:t>= 28, No = </a:t>
            </a:r>
            <a:r>
              <a:rPr lang="en-US" sz="1700" dirty="0" smtClean="0">
                <a:solidFill>
                  <a:schemeClr val="bg1"/>
                </a:solidFill>
                <a:latin typeface="Helvetica Neue Light"/>
                <a:cs typeface="Helvetica Neue Light"/>
              </a:rPr>
              <a:t>26, 3 NA</a:t>
            </a:r>
            <a:endParaRPr lang="en-US" sz="1700" dirty="0">
              <a:solidFill>
                <a:schemeClr val="bg1"/>
              </a:solidFill>
              <a:latin typeface="Helvetica Neue Light"/>
              <a:cs typeface="Helvetica Neue Light"/>
            </a:endParaRPr>
          </a:p>
          <a:p>
            <a:pPr marL="742950" lvl="1" indent="-285750" algn="l">
              <a:buFont typeface="Arial"/>
              <a:buChar char="•"/>
            </a:pPr>
            <a:r>
              <a:rPr lang="en-US" sz="1700" dirty="0">
                <a:solidFill>
                  <a:schemeClr val="bg1"/>
                </a:solidFill>
                <a:latin typeface="Helvetica Neue Light"/>
                <a:cs typeface="Helvetica Neue Light"/>
              </a:rPr>
              <a:t>Briefing on system received? 	Yes = 30, No = </a:t>
            </a:r>
            <a:r>
              <a:rPr lang="en-US" sz="1700" dirty="0" smtClean="0">
                <a:solidFill>
                  <a:schemeClr val="bg1"/>
                </a:solidFill>
                <a:latin typeface="Helvetica Neue Light"/>
                <a:cs typeface="Helvetica Neue Light"/>
              </a:rPr>
              <a:t>24, 3 NA</a:t>
            </a:r>
            <a:endParaRPr lang="en-US" sz="1700" dirty="0">
              <a:solidFill>
                <a:schemeClr val="bg1"/>
              </a:solidFill>
              <a:latin typeface="Helvetica Neue Light"/>
              <a:cs typeface="Helvetica Neue Light"/>
            </a:endParaRPr>
          </a:p>
          <a:p>
            <a:pPr marL="742950" lvl="1" indent="-285750" algn="l">
              <a:buFont typeface="Arial"/>
              <a:buChar char="•"/>
            </a:pPr>
            <a:r>
              <a:rPr lang="en-US" sz="1700" dirty="0">
                <a:solidFill>
                  <a:schemeClr val="bg1"/>
                </a:solidFill>
                <a:latin typeface="Helvetica Neue Light"/>
                <a:cs typeface="Helvetica Neue Light"/>
              </a:rPr>
              <a:t>Received a vendor ID? 		Yes = 22, No = </a:t>
            </a:r>
            <a:r>
              <a:rPr lang="en-US" sz="1700" dirty="0" smtClean="0">
                <a:solidFill>
                  <a:schemeClr val="bg1"/>
                </a:solidFill>
                <a:latin typeface="Helvetica Neue Light"/>
                <a:cs typeface="Helvetica Neue Light"/>
              </a:rPr>
              <a:t>23, 12 NA</a:t>
            </a:r>
            <a:endParaRPr lang="en-US" sz="1700" dirty="0">
              <a:solidFill>
                <a:schemeClr val="bg1"/>
              </a:solidFill>
              <a:latin typeface="Helvetica Neue Light"/>
              <a:cs typeface="Helvetica Neue Light"/>
            </a:endParaRPr>
          </a:p>
          <a:p>
            <a:pPr lvl="1" algn="l"/>
            <a:endParaRPr lang="en-US" sz="1700" dirty="0">
              <a:solidFill>
                <a:schemeClr val="bg1"/>
              </a:solidFill>
              <a:latin typeface="Helvetica Neue Light"/>
              <a:cs typeface="Helvetica Neue Light"/>
            </a:endParaRPr>
          </a:p>
          <a:p>
            <a:pPr lvl="1" algn="l"/>
            <a:r>
              <a:rPr lang="en-US" sz="1700" dirty="0" smtClean="0">
                <a:solidFill>
                  <a:schemeClr val="bg1"/>
                </a:solidFill>
                <a:latin typeface="Helvetica Neue Light"/>
                <a:cs typeface="Helvetica Neue Light"/>
              </a:rPr>
              <a:t>What </a:t>
            </a:r>
            <a:r>
              <a:rPr lang="en-US" sz="1700" dirty="0">
                <a:solidFill>
                  <a:schemeClr val="bg1"/>
                </a:solidFill>
                <a:latin typeface="Helvetica Neue Light"/>
                <a:cs typeface="Helvetica Neue Light"/>
              </a:rPr>
              <a:t>do you think about the weekly fee? </a:t>
            </a:r>
          </a:p>
          <a:p>
            <a:pPr lvl="1" algn="l"/>
            <a:r>
              <a:rPr lang="en-US" sz="1700" dirty="0">
                <a:solidFill>
                  <a:schemeClr val="bg1"/>
                </a:solidFill>
                <a:latin typeface="Helvetica Neue Light"/>
                <a:cs typeface="Helvetica Neue Light"/>
              </a:rPr>
              <a:t> </a:t>
            </a:r>
            <a:r>
              <a:rPr lang="en-US" sz="1700" dirty="0" smtClean="0">
                <a:solidFill>
                  <a:schemeClr val="bg1"/>
                </a:solidFill>
                <a:latin typeface="Helvetica Neue Light"/>
                <a:cs typeface="Helvetica Neue Light"/>
              </a:rPr>
              <a:t>     Too </a:t>
            </a:r>
            <a:r>
              <a:rPr lang="en-US" sz="1700" dirty="0">
                <a:solidFill>
                  <a:schemeClr val="bg1"/>
                </a:solidFill>
                <a:latin typeface="Helvetica Neue Light"/>
                <a:cs typeface="Helvetica Neue Light"/>
              </a:rPr>
              <a:t>much = 18, Too little = 0, Just right = 31, Don't </a:t>
            </a:r>
            <a:r>
              <a:rPr lang="en-US" sz="1700" dirty="0" smtClean="0">
                <a:solidFill>
                  <a:schemeClr val="bg1"/>
                </a:solidFill>
                <a:latin typeface="Helvetica Neue Light"/>
                <a:cs typeface="Helvetica Neue Light"/>
              </a:rPr>
              <a:t>	know </a:t>
            </a:r>
            <a:r>
              <a:rPr lang="en-US" sz="1700" dirty="0">
                <a:solidFill>
                  <a:schemeClr val="bg1"/>
                </a:solidFill>
                <a:latin typeface="Helvetica Neue Light"/>
                <a:cs typeface="Helvetica Neue Light"/>
              </a:rPr>
              <a:t>= </a:t>
            </a:r>
            <a:r>
              <a:rPr lang="en-US" sz="1700" dirty="0" smtClean="0">
                <a:solidFill>
                  <a:schemeClr val="bg1"/>
                </a:solidFill>
                <a:latin typeface="Helvetica Neue Light"/>
                <a:cs typeface="Helvetica Neue Light"/>
              </a:rPr>
              <a:t>2, 6 NA</a:t>
            </a:r>
            <a:endParaRPr lang="en-US" sz="1700" dirty="0">
              <a:solidFill>
                <a:schemeClr val="bg1"/>
              </a:solidFill>
              <a:latin typeface="Helvetica Neue Light"/>
              <a:cs typeface="Helvetica Neue Light"/>
            </a:endParaRPr>
          </a:p>
          <a:p>
            <a:pPr lvl="1" algn="l"/>
            <a:r>
              <a:rPr lang="en-US" sz="1700" dirty="0">
                <a:solidFill>
                  <a:schemeClr val="bg1"/>
                </a:solidFill>
                <a:latin typeface="Helvetica Neue Light"/>
                <a:cs typeface="Helvetica Neue Light"/>
              </a:rPr>
              <a:t>Prefer weekly or daily payment? </a:t>
            </a:r>
            <a:endParaRPr lang="en-US" sz="1700" dirty="0" smtClean="0">
              <a:solidFill>
                <a:schemeClr val="bg1"/>
              </a:solidFill>
              <a:latin typeface="Helvetica Neue Light"/>
              <a:cs typeface="Helvetica Neue Light"/>
            </a:endParaRPr>
          </a:p>
          <a:p>
            <a:pPr lvl="1" algn="l"/>
            <a:r>
              <a:rPr lang="en-US" sz="1700" dirty="0" smtClean="0">
                <a:solidFill>
                  <a:schemeClr val="bg1"/>
                </a:solidFill>
                <a:latin typeface="Helvetica Neue Light"/>
                <a:cs typeface="Helvetica Neue Light"/>
              </a:rPr>
              <a:t>      Weekly </a:t>
            </a:r>
            <a:r>
              <a:rPr lang="en-US" sz="1700" dirty="0">
                <a:solidFill>
                  <a:schemeClr val="bg1"/>
                </a:solidFill>
                <a:latin typeface="Helvetica Neue Light"/>
                <a:cs typeface="Helvetica Neue Light"/>
              </a:rPr>
              <a:t>= 20, Daily =</a:t>
            </a:r>
            <a:r>
              <a:rPr lang="en-US" sz="1700" dirty="0" smtClean="0">
                <a:solidFill>
                  <a:schemeClr val="bg1"/>
                </a:solidFill>
                <a:latin typeface="Helvetica Neue Light"/>
                <a:cs typeface="Helvetica Neue Light"/>
              </a:rPr>
              <a:t>34, 3 NA</a:t>
            </a:r>
          </a:p>
          <a:p>
            <a:pPr lvl="1" algn="l"/>
            <a:endParaRPr lang="en-US" sz="1700" dirty="0" smtClean="0">
              <a:solidFill>
                <a:schemeClr val="bg1"/>
              </a:solidFill>
              <a:latin typeface="Helvetica Neue Light"/>
              <a:cs typeface="Helvetica Neue Light"/>
            </a:endParaRPr>
          </a:p>
          <a:p>
            <a:pPr lvl="1" algn="l"/>
            <a:r>
              <a:rPr lang="en-US" sz="1700" dirty="0">
                <a:solidFill>
                  <a:schemeClr val="bg1"/>
                </a:solidFill>
                <a:latin typeface="Helvetica Neue Light"/>
                <a:cs typeface="Helvetica Neue Light"/>
              </a:rPr>
              <a:t>									</a:t>
            </a:r>
            <a:r>
              <a:rPr lang="en-US" sz="1700" dirty="0" smtClean="0">
                <a:solidFill>
                  <a:schemeClr val="bg1"/>
                </a:solidFill>
                <a:latin typeface="Helvetica Neue Light"/>
                <a:cs typeface="Helvetica Neue Light"/>
              </a:rPr>
              <a:t>NA </a:t>
            </a:r>
            <a:r>
              <a:rPr lang="en-US" sz="1700" dirty="0">
                <a:solidFill>
                  <a:schemeClr val="bg1"/>
                </a:solidFill>
                <a:latin typeface="Helvetica Neue Light"/>
                <a:cs typeface="Helvetica Neue Light"/>
              </a:rPr>
              <a:t>= No Answer</a:t>
            </a:r>
          </a:p>
          <a:p>
            <a:pPr marL="742950" lvl="1" indent="-285750" algn="l">
              <a:buFont typeface="Arial"/>
              <a:buChar char="•"/>
            </a:pPr>
            <a:endParaRPr lang="en-US" sz="1400" dirty="0">
              <a:solidFill>
                <a:schemeClr val="bg1"/>
              </a:solidFill>
              <a:latin typeface="Helvetica Neue Light"/>
              <a:cs typeface="Helvetica Neue Light"/>
            </a:endParaRPr>
          </a:p>
          <a:p>
            <a:pPr marL="571500" indent="-571500" algn="l">
              <a:buFont typeface="Arial"/>
              <a:buChar char="•"/>
            </a:pPr>
            <a:endParaRPr lang="en-AU" sz="1400" dirty="0">
              <a:solidFill>
                <a:schemeClr val="bg1"/>
              </a:solidFill>
              <a:latin typeface="Helvetica Neue Light"/>
              <a:cs typeface="Helvetica Neue Light"/>
            </a:endParaRPr>
          </a:p>
          <a:p>
            <a:pPr marL="571500" indent="-571500" algn="l">
              <a:buFont typeface="Arial"/>
              <a:buChar char="•"/>
            </a:pPr>
            <a:endParaRPr lang="en-AU" sz="1400" dirty="0">
              <a:solidFill>
                <a:schemeClr val="bg1"/>
              </a:solidFill>
              <a:latin typeface="Helvetica Neue Light"/>
              <a:cs typeface="Helvetica Neue Light"/>
            </a:endParaRPr>
          </a:p>
          <a:p>
            <a:pPr marL="571500" indent="-571500" algn="l">
              <a:buFont typeface="Arial"/>
              <a:buChar char="•"/>
            </a:pPr>
            <a:endParaRPr lang="en-GB" sz="1400" dirty="0">
              <a:solidFill>
                <a:schemeClr val="bg1"/>
              </a:solidFill>
              <a:latin typeface="Helvetica Neue Light"/>
              <a:cs typeface="Helvetica Neue Light"/>
            </a:endParaRPr>
          </a:p>
        </p:txBody>
      </p:sp>
    </p:spTree>
    <p:extLst>
      <p:ext uri="{BB962C8B-B14F-4D97-AF65-F5344CB8AC3E}">
        <p14:creationId xmlns:p14="http://schemas.microsoft.com/office/powerpoint/2010/main" val="42464357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4479667" y="3244334"/>
            <a:ext cx="184666" cy="369332"/>
          </a:xfrm>
          <a:prstGeom prst="rect">
            <a:avLst/>
          </a:prstGeom>
        </p:spPr>
        <p:txBody>
          <a:bodyPr wrap="none">
            <a:spAutoFit/>
          </a:bodyPr>
          <a:lstStyle/>
          <a:p>
            <a:r>
              <a:rPr lang="nl-NL" dirty="0"/>
              <a:t> </a:t>
            </a:r>
          </a:p>
        </p:txBody>
      </p:sp>
      <p:sp>
        <p:nvSpPr>
          <p:cNvPr id="5" name="Rechthoek 4"/>
          <p:cNvSpPr/>
          <p:nvPr/>
        </p:nvSpPr>
        <p:spPr>
          <a:xfrm>
            <a:off x="4479667" y="3244334"/>
            <a:ext cx="184666" cy="369332"/>
          </a:xfrm>
          <a:prstGeom prst="rect">
            <a:avLst/>
          </a:prstGeom>
        </p:spPr>
        <p:txBody>
          <a:bodyPr wrap="none">
            <a:spAutoFit/>
          </a:bodyPr>
          <a:lstStyle/>
          <a:p>
            <a:r>
              <a:rPr lang="nl-NL" dirty="0"/>
              <a:t> </a:t>
            </a:r>
          </a:p>
        </p:txBody>
      </p:sp>
      <p:sp>
        <p:nvSpPr>
          <p:cNvPr id="8" name="Rechthoek 7"/>
          <p:cNvSpPr/>
          <p:nvPr/>
        </p:nvSpPr>
        <p:spPr>
          <a:xfrm>
            <a:off x="2225417" y="1"/>
            <a:ext cx="2251333" cy="6857999"/>
          </a:xfrm>
          <a:prstGeom prst="rect">
            <a:avLst/>
          </a:prstGeom>
          <a:solidFill>
            <a:srgbClr val="7F7F7F">
              <a:alpha val="58000"/>
            </a:srgb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solidFill>
                <a:srgbClr val="FFFFFF"/>
              </a:solidFill>
            </a:endParaRPr>
          </a:p>
        </p:txBody>
      </p:sp>
      <p:sp>
        <p:nvSpPr>
          <p:cNvPr id="15" name="Rechthoek 14"/>
          <p:cNvSpPr/>
          <p:nvPr/>
        </p:nvSpPr>
        <p:spPr>
          <a:xfrm>
            <a:off x="2257167" y="2386280"/>
            <a:ext cx="1968500" cy="1815882"/>
          </a:xfrm>
          <a:prstGeom prst="rect">
            <a:avLst/>
          </a:prstGeom>
        </p:spPr>
        <p:txBody>
          <a:bodyPr wrap="square">
            <a:spAutoFit/>
          </a:bodyPr>
          <a:lstStyle/>
          <a:p>
            <a:r>
              <a:rPr lang="nl-NL" sz="2800" b="1" dirty="0" smtClean="0">
                <a:solidFill>
                  <a:schemeClr val="bg1"/>
                </a:solidFill>
                <a:latin typeface="Helvetica Neue"/>
                <a:cs typeface="Helvetica Neue"/>
              </a:rPr>
              <a:t>MARKET FEE PAYMENT </a:t>
            </a:r>
          </a:p>
          <a:p>
            <a:r>
              <a:rPr lang="nl-NL" sz="2800" b="1" dirty="0" smtClean="0">
                <a:solidFill>
                  <a:schemeClr val="bg1"/>
                </a:solidFill>
                <a:latin typeface="Helvetica Neue"/>
                <a:cs typeface="Helvetica Neue"/>
              </a:rPr>
              <a:t>SYSTEM</a:t>
            </a:r>
            <a:endParaRPr lang="nl-NL" sz="2800" b="1" dirty="0">
              <a:solidFill>
                <a:schemeClr val="bg1"/>
              </a:solidFill>
              <a:latin typeface="Helvetica Neue"/>
              <a:cs typeface="Helvetica Neue"/>
            </a:endParaRPr>
          </a:p>
        </p:txBody>
      </p:sp>
      <p:sp>
        <p:nvSpPr>
          <p:cNvPr id="6" name="Rechthoek 5"/>
          <p:cNvSpPr/>
          <p:nvPr/>
        </p:nvSpPr>
        <p:spPr>
          <a:xfrm>
            <a:off x="0" y="0"/>
            <a:ext cx="2206625" cy="6857999"/>
          </a:xfrm>
          <a:prstGeom prst="rect">
            <a:avLst/>
          </a:prstGeom>
          <a:solidFill>
            <a:schemeClr val="tx2">
              <a:alpha val="5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solidFill>
                <a:srgbClr val="FFFFFF"/>
              </a:solidFill>
            </a:endParaRPr>
          </a:p>
        </p:txBody>
      </p:sp>
      <p:sp>
        <p:nvSpPr>
          <p:cNvPr id="7" name="Rechthoek 6"/>
          <p:cNvSpPr/>
          <p:nvPr/>
        </p:nvSpPr>
        <p:spPr>
          <a:xfrm>
            <a:off x="174625" y="2390488"/>
            <a:ext cx="1968500" cy="954107"/>
          </a:xfrm>
          <a:prstGeom prst="rect">
            <a:avLst/>
          </a:prstGeom>
        </p:spPr>
        <p:txBody>
          <a:bodyPr wrap="square">
            <a:spAutoFit/>
          </a:bodyPr>
          <a:lstStyle/>
          <a:p>
            <a:r>
              <a:rPr lang="nl-NL" sz="2800" b="1" dirty="0" smtClean="0">
                <a:solidFill>
                  <a:schemeClr val="bg1"/>
                </a:solidFill>
                <a:latin typeface="Helvetica Neue"/>
                <a:cs typeface="Helvetica Neue"/>
              </a:rPr>
              <a:t>THE PROJECT</a:t>
            </a:r>
            <a:endParaRPr lang="nl-NL" sz="2800" b="1" dirty="0">
              <a:solidFill>
                <a:schemeClr val="bg1"/>
              </a:solidFill>
              <a:latin typeface="Helvetica Neue"/>
              <a:cs typeface="Helvetica Neue"/>
            </a:endParaRPr>
          </a:p>
        </p:txBody>
      </p:sp>
      <p:sp>
        <p:nvSpPr>
          <p:cNvPr id="9" name="Rechthoek 8"/>
          <p:cNvSpPr/>
          <p:nvPr/>
        </p:nvSpPr>
        <p:spPr>
          <a:xfrm>
            <a:off x="4508500" y="1"/>
            <a:ext cx="2270125" cy="6857999"/>
          </a:xfrm>
          <a:prstGeom prst="rect">
            <a:avLst/>
          </a:prstGeom>
          <a:solidFill>
            <a:schemeClr val="accent2">
              <a:alpha val="58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solidFill>
                <a:srgbClr val="FFFFFF"/>
              </a:solidFill>
            </a:endParaRPr>
          </a:p>
        </p:txBody>
      </p:sp>
      <p:sp>
        <p:nvSpPr>
          <p:cNvPr id="10" name="Rechthoek 9"/>
          <p:cNvSpPr/>
          <p:nvPr/>
        </p:nvSpPr>
        <p:spPr>
          <a:xfrm>
            <a:off x="6810375" y="1"/>
            <a:ext cx="2333625" cy="6857999"/>
          </a:xfrm>
          <a:prstGeom prst="rect">
            <a:avLst/>
          </a:prstGeom>
          <a:solidFill>
            <a:srgbClr val="984807">
              <a:alpha val="58000"/>
            </a:srgbClr>
          </a:solidFill>
          <a:ln>
            <a:solidFill>
              <a:srgbClr val="98480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solidFill>
                <a:srgbClr val="FFFFFF"/>
              </a:solidFill>
            </a:endParaRPr>
          </a:p>
        </p:txBody>
      </p:sp>
      <p:sp>
        <p:nvSpPr>
          <p:cNvPr id="11" name="Rechthoek 10"/>
          <p:cNvSpPr/>
          <p:nvPr/>
        </p:nvSpPr>
        <p:spPr>
          <a:xfrm>
            <a:off x="6778625" y="2387234"/>
            <a:ext cx="2524125" cy="523220"/>
          </a:xfrm>
          <a:prstGeom prst="rect">
            <a:avLst/>
          </a:prstGeom>
        </p:spPr>
        <p:txBody>
          <a:bodyPr wrap="square">
            <a:spAutoFit/>
          </a:bodyPr>
          <a:lstStyle/>
          <a:p>
            <a:r>
              <a:rPr lang="nl-NL" sz="2800" b="1" dirty="0" smtClean="0">
                <a:solidFill>
                  <a:schemeClr val="bg1"/>
                </a:solidFill>
                <a:latin typeface="Helvetica Neue"/>
                <a:cs typeface="Helvetica Neue"/>
              </a:rPr>
              <a:t>EVALUATION</a:t>
            </a:r>
            <a:endParaRPr lang="nl-NL" sz="2800" b="1" dirty="0">
              <a:solidFill>
                <a:schemeClr val="bg1"/>
              </a:solidFill>
              <a:latin typeface="Helvetica Neue"/>
              <a:cs typeface="Helvetica Neue"/>
            </a:endParaRPr>
          </a:p>
        </p:txBody>
      </p:sp>
      <p:sp>
        <p:nvSpPr>
          <p:cNvPr id="12" name="Rechthoek 11"/>
          <p:cNvSpPr/>
          <p:nvPr/>
        </p:nvSpPr>
        <p:spPr>
          <a:xfrm>
            <a:off x="4587875" y="2370405"/>
            <a:ext cx="1968500" cy="1384995"/>
          </a:xfrm>
          <a:prstGeom prst="rect">
            <a:avLst/>
          </a:prstGeom>
        </p:spPr>
        <p:txBody>
          <a:bodyPr wrap="square">
            <a:spAutoFit/>
          </a:bodyPr>
          <a:lstStyle/>
          <a:p>
            <a:r>
              <a:rPr lang="nl-NL" sz="2800" b="1" dirty="0" smtClean="0">
                <a:solidFill>
                  <a:schemeClr val="bg1"/>
                </a:solidFill>
                <a:latin typeface="Helvetica Neue"/>
                <a:cs typeface="Helvetica Neue"/>
              </a:rPr>
              <a:t>PILOT AT</a:t>
            </a:r>
          </a:p>
          <a:p>
            <a:r>
              <a:rPr lang="nl-NL" sz="2800" b="1" dirty="0" smtClean="0">
                <a:solidFill>
                  <a:schemeClr val="bg1"/>
                </a:solidFill>
                <a:latin typeface="Helvetica Neue"/>
                <a:cs typeface="Helvetica Neue"/>
              </a:rPr>
              <a:t>BOROKO </a:t>
            </a:r>
          </a:p>
          <a:p>
            <a:r>
              <a:rPr lang="nl-NL" sz="2800" b="1" dirty="0" smtClean="0">
                <a:solidFill>
                  <a:schemeClr val="bg1"/>
                </a:solidFill>
                <a:latin typeface="Helvetica Neue"/>
                <a:cs typeface="Helvetica Neue"/>
              </a:rPr>
              <a:t>MARKET</a:t>
            </a:r>
            <a:endParaRPr lang="nl-NL" sz="2800" b="1" dirty="0">
              <a:solidFill>
                <a:schemeClr val="bg1"/>
              </a:solidFill>
              <a:latin typeface="Helvetica Neue"/>
              <a:cs typeface="Helvetica Neue"/>
            </a:endParaRPr>
          </a:p>
        </p:txBody>
      </p:sp>
    </p:spTree>
    <p:extLst>
      <p:ext uri="{BB962C8B-B14F-4D97-AF65-F5344CB8AC3E}">
        <p14:creationId xmlns:p14="http://schemas.microsoft.com/office/powerpoint/2010/main" val="2859938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descr="IMG_22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hthoek 8"/>
          <p:cNvSpPr/>
          <p:nvPr/>
        </p:nvSpPr>
        <p:spPr>
          <a:xfrm>
            <a:off x="0" y="0"/>
            <a:ext cx="6858000" cy="6857999"/>
          </a:xfrm>
          <a:prstGeom prst="rect">
            <a:avLst/>
          </a:prstGeom>
          <a:solidFill>
            <a:srgbClr val="984807">
              <a:alpha val="58000"/>
            </a:srgbClr>
          </a:solidFill>
          <a:ln>
            <a:solidFill>
              <a:srgbClr val="98480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solidFill>
                <a:srgbClr val="FFFFFF"/>
              </a:solidFill>
            </a:endParaRPr>
          </a:p>
        </p:txBody>
      </p:sp>
      <p:sp>
        <p:nvSpPr>
          <p:cNvPr id="11" name="Subtitel 5"/>
          <p:cNvSpPr txBox="1">
            <a:spLocks/>
          </p:cNvSpPr>
          <p:nvPr/>
        </p:nvSpPr>
        <p:spPr>
          <a:xfrm>
            <a:off x="0" y="464884"/>
            <a:ext cx="6585285" cy="770021"/>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nl-NL" sz="3600" dirty="0" smtClean="0">
                <a:solidFill>
                  <a:schemeClr val="bg1"/>
                </a:solidFill>
                <a:latin typeface="Helvetica Neue"/>
                <a:cs typeface="Helvetica Neue"/>
              </a:rPr>
              <a:t>Interviews: </a:t>
            </a:r>
            <a:r>
              <a:rPr lang="nl-NL" sz="3600" dirty="0" smtClean="0">
                <a:solidFill>
                  <a:schemeClr val="bg1"/>
                </a:solidFill>
                <a:latin typeface="Helvetica Neue"/>
                <a:cs typeface="Helvetica Neue"/>
              </a:rPr>
              <a:t>market </a:t>
            </a:r>
            <a:r>
              <a:rPr lang="nl-NL" sz="3600" dirty="0" smtClean="0">
                <a:solidFill>
                  <a:schemeClr val="bg1"/>
                </a:solidFill>
                <a:latin typeface="Helvetica Neue"/>
                <a:cs typeface="Helvetica Neue"/>
              </a:rPr>
              <a:t>clerks &amp; NCDC Market </a:t>
            </a:r>
            <a:r>
              <a:rPr lang="nl-NL" sz="3600" dirty="0" smtClean="0">
                <a:solidFill>
                  <a:schemeClr val="bg1"/>
                </a:solidFill>
                <a:latin typeface="Helvetica Neue"/>
                <a:cs typeface="Helvetica Neue"/>
              </a:rPr>
              <a:t>Division</a:t>
            </a:r>
            <a:endParaRPr lang="nl-NL" sz="3600" dirty="0">
              <a:solidFill>
                <a:schemeClr val="bg1"/>
              </a:solidFill>
              <a:latin typeface="Helvetica Neue"/>
              <a:cs typeface="Helvetica Neue"/>
            </a:endParaRPr>
          </a:p>
        </p:txBody>
      </p:sp>
      <p:sp>
        <p:nvSpPr>
          <p:cNvPr id="7" name="Subtitel 5"/>
          <p:cNvSpPr txBox="1">
            <a:spLocks/>
          </p:cNvSpPr>
          <p:nvPr/>
        </p:nvSpPr>
        <p:spPr>
          <a:xfrm>
            <a:off x="241970" y="1842166"/>
            <a:ext cx="5836390" cy="4968039"/>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5750" indent="-285750" algn="l">
              <a:buFont typeface="Arial"/>
              <a:buChar char="•"/>
            </a:pPr>
            <a:r>
              <a:rPr lang="en-US" sz="1600" dirty="0" smtClean="0">
                <a:solidFill>
                  <a:srgbClr val="FFFFFF"/>
                </a:solidFill>
                <a:latin typeface="Helvetica Neue Light"/>
                <a:cs typeface="Helvetica Neue Light"/>
              </a:rPr>
              <a:t>What </a:t>
            </a:r>
            <a:r>
              <a:rPr lang="en-US" sz="1600" dirty="0" smtClean="0">
                <a:solidFill>
                  <a:srgbClr val="FFFFFF"/>
                </a:solidFill>
                <a:latin typeface="Helvetica Neue Light"/>
                <a:cs typeface="Helvetica Neue Light"/>
              </a:rPr>
              <a:t>is pleasing about </a:t>
            </a:r>
            <a:r>
              <a:rPr lang="en-US" sz="1600" dirty="0" smtClean="0">
                <a:solidFill>
                  <a:srgbClr val="FFFFFF"/>
                </a:solidFill>
                <a:latin typeface="Helvetica Neue Light"/>
                <a:cs typeface="Helvetica Neue Light"/>
              </a:rPr>
              <a:t>the system?</a:t>
            </a:r>
          </a:p>
          <a:p>
            <a:pPr marL="742950" lvl="1" indent="-285750" algn="l">
              <a:buFont typeface="Arial"/>
              <a:buChar char="•"/>
            </a:pPr>
            <a:r>
              <a:rPr lang="en-AU" sz="1200" dirty="0" smtClean="0">
                <a:solidFill>
                  <a:srgbClr val="FFFFFF"/>
                </a:solidFill>
                <a:latin typeface="Helvetica Neue Light"/>
                <a:cs typeface="Helvetica Neue Light"/>
              </a:rPr>
              <a:t>“From </a:t>
            </a:r>
            <a:r>
              <a:rPr lang="en-AU" sz="1200" dirty="0">
                <a:solidFill>
                  <a:srgbClr val="FFFFFF"/>
                </a:solidFill>
                <a:latin typeface="Helvetica Neue Light"/>
                <a:cs typeface="Helvetica Neue Light"/>
              </a:rPr>
              <a:t>the project site (not the entire market), extortion had been reduced</a:t>
            </a:r>
            <a:r>
              <a:rPr lang="en-AU" sz="1200" dirty="0" smtClean="0">
                <a:solidFill>
                  <a:srgbClr val="FFFFFF"/>
                </a:solidFill>
                <a:latin typeface="Helvetica Neue Light"/>
                <a:cs typeface="Helvetica Neue Light"/>
              </a:rPr>
              <a:t>.” -Clerk 3</a:t>
            </a:r>
          </a:p>
          <a:p>
            <a:pPr marL="742950" lvl="1" indent="-285750" algn="l">
              <a:buFont typeface="Arial"/>
              <a:buChar char="•"/>
            </a:pPr>
            <a:r>
              <a:rPr lang="en-AU" sz="1200" dirty="0" smtClean="0">
                <a:solidFill>
                  <a:srgbClr val="FFFFFF"/>
                </a:solidFill>
                <a:latin typeface="Helvetica Neue Light"/>
                <a:cs typeface="Helvetica Neue Light"/>
              </a:rPr>
              <a:t>“</a:t>
            </a:r>
            <a:r>
              <a:rPr lang="en-US" sz="1200" dirty="0" smtClean="0">
                <a:solidFill>
                  <a:srgbClr val="FFFFFF"/>
                </a:solidFill>
                <a:latin typeface="Helvetica Neue Light"/>
                <a:cs typeface="Helvetica Neue Light"/>
              </a:rPr>
              <a:t>In comparison to the older system, it makes my job a lot more easier. Because I know the expected revenue, and can report to my boss and check the controllers” -NCDC management 1</a:t>
            </a:r>
            <a:endParaRPr lang="en-AU" sz="1200" dirty="0" smtClean="0">
              <a:solidFill>
                <a:srgbClr val="FFFFFF"/>
              </a:solidFill>
              <a:latin typeface="Helvetica Neue Light"/>
              <a:cs typeface="Helvetica Neue Light"/>
            </a:endParaRPr>
          </a:p>
          <a:p>
            <a:pPr algn="l"/>
            <a:endParaRPr lang="en-US" sz="1600" dirty="0" smtClean="0">
              <a:solidFill>
                <a:srgbClr val="FFFFFF"/>
              </a:solidFill>
              <a:latin typeface="Helvetica Neue Light"/>
              <a:cs typeface="Helvetica Neue Light"/>
            </a:endParaRPr>
          </a:p>
          <a:p>
            <a:pPr marL="285750" indent="-285750" algn="l">
              <a:buFont typeface="Arial"/>
              <a:buChar char="•"/>
            </a:pPr>
            <a:r>
              <a:rPr lang="en-US" sz="1600" dirty="0" smtClean="0">
                <a:solidFill>
                  <a:srgbClr val="FFFFFF"/>
                </a:solidFill>
                <a:latin typeface="Helvetica Neue Light"/>
                <a:cs typeface="Helvetica Neue Light"/>
              </a:rPr>
              <a:t>What are the challenges </a:t>
            </a:r>
            <a:r>
              <a:rPr lang="en-US" sz="1600" dirty="0" smtClean="0">
                <a:solidFill>
                  <a:srgbClr val="FFFFFF"/>
                </a:solidFill>
                <a:latin typeface="Helvetica Neue Light"/>
                <a:cs typeface="Helvetica Neue Light"/>
              </a:rPr>
              <a:t>encountered</a:t>
            </a:r>
            <a:r>
              <a:rPr lang="en-US" sz="1600" dirty="0" smtClean="0">
                <a:solidFill>
                  <a:srgbClr val="FFFFFF"/>
                </a:solidFill>
                <a:latin typeface="Helvetica Neue Light"/>
                <a:cs typeface="Helvetica Neue Light"/>
              </a:rPr>
              <a:t>?</a:t>
            </a:r>
          </a:p>
          <a:p>
            <a:pPr algn="l"/>
            <a:r>
              <a:rPr lang="en-US" sz="1600" dirty="0" smtClean="0">
                <a:solidFill>
                  <a:srgbClr val="FFFFFF"/>
                </a:solidFill>
                <a:latin typeface="Helvetica Neue Light"/>
                <a:cs typeface="Helvetica Neue Light"/>
              </a:rPr>
              <a:t>	Outstanding payment</a:t>
            </a:r>
          </a:p>
          <a:p>
            <a:pPr marL="742950" lvl="1" indent="-285750" algn="l">
              <a:buFont typeface="Arial"/>
              <a:buChar char="•"/>
            </a:pPr>
            <a:r>
              <a:rPr lang="en-AU" sz="1200" dirty="0" smtClean="0">
                <a:solidFill>
                  <a:srgbClr val="FFFFFF"/>
                </a:solidFill>
                <a:latin typeface="Helvetica Neue Light"/>
                <a:cs typeface="Helvetica Neue Light"/>
              </a:rPr>
              <a:t>“Weekly </a:t>
            </a:r>
            <a:r>
              <a:rPr lang="en-AU" sz="1200" dirty="0">
                <a:solidFill>
                  <a:srgbClr val="FFFFFF"/>
                </a:solidFill>
                <a:latin typeface="Helvetica Neue Light"/>
                <a:cs typeface="Helvetica Neue Light"/>
              </a:rPr>
              <a:t>payment is good, however, vendors have challenges in settling outstanding </a:t>
            </a:r>
            <a:r>
              <a:rPr lang="en-AU" sz="1200" dirty="0" smtClean="0">
                <a:solidFill>
                  <a:srgbClr val="FFFFFF"/>
                </a:solidFill>
                <a:latin typeface="Helvetica Neue Light"/>
                <a:cs typeface="Helvetica Neue Light"/>
              </a:rPr>
              <a:t>payments” -Clerk 1</a:t>
            </a:r>
          </a:p>
          <a:p>
            <a:pPr marL="742950" lvl="1" indent="-285750" algn="l">
              <a:buFont typeface="Arial"/>
              <a:buChar char="•"/>
            </a:pPr>
            <a:r>
              <a:rPr lang="en-AU" sz="1200" dirty="0" smtClean="0">
                <a:solidFill>
                  <a:srgbClr val="FFFFFF"/>
                </a:solidFill>
                <a:latin typeface="Helvetica Neue Light"/>
                <a:cs typeface="Helvetica Neue Light"/>
              </a:rPr>
              <a:t>“[I] think </a:t>
            </a:r>
            <a:r>
              <a:rPr lang="en-AU" sz="1200" dirty="0">
                <a:solidFill>
                  <a:srgbClr val="FFFFFF"/>
                </a:solidFill>
                <a:latin typeface="Helvetica Neue Light"/>
                <a:cs typeface="Helvetica Neue Light"/>
              </a:rPr>
              <a:t>that NCDC has the right to take back space, but vendors have different background so NCDC cannot evict, as we (clerks) also risk </a:t>
            </a:r>
            <a:r>
              <a:rPr lang="en-AU" sz="1200" dirty="0" smtClean="0">
                <a:solidFill>
                  <a:srgbClr val="FFFFFF"/>
                </a:solidFill>
                <a:latin typeface="Helvetica Neue Light"/>
                <a:cs typeface="Helvetica Neue Light"/>
              </a:rPr>
              <a:t>our lives </a:t>
            </a:r>
            <a:r>
              <a:rPr lang="en-AU" sz="1200" dirty="0">
                <a:solidFill>
                  <a:srgbClr val="FFFFFF"/>
                </a:solidFill>
                <a:latin typeface="Helvetica Neue Light"/>
                <a:cs typeface="Helvetica Neue Light"/>
              </a:rPr>
              <a:t>in the </a:t>
            </a:r>
            <a:r>
              <a:rPr lang="en-AU" sz="1200" dirty="0" smtClean="0">
                <a:solidFill>
                  <a:srgbClr val="FFFFFF"/>
                </a:solidFill>
                <a:latin typeface="Helvetica Neue Light"/>
                <a:cs typeface="Helvetica Neue Light"/>
              </a:rPr>
              <a:t>process” -Clerk 2</a:t>
            </a:r>
            <a:endParaRPr lang="en-US" sz="4000" dirty="0"/>
          </a:p>
          <a:p>
            <a:pPr lvl="1" algn="l"/>
            <a:r>
              <a:rPr lang="en-AU" sz="1600" dirty="0" smtClean="0">
                <a:solidFill>
                  <a:srgbClr val="FFFFFF"/>
                </a:solidFill>
                <a:latin typeface="Helvetica Neue Light"/>
                <a:cs typeface="Helvetica Neue Light"/>
              </a:rPr>
              <a:t>Facility </a:t>
            </a:r>
          </a:p>
          <a:p>
            <a:pPr marL="742950" lvl="1" indent="-285750" algn="l">
              <a:buFont typeface="Arial"/>
              <a:buChar char="•"/>
            </a:pPr>
            <a:r>
              <a:rPr lang="en-AU" sz="1200" dirty="0" smtClean="0">
                <a:solidFill>
                  <a:srgbClr val="FFFFFF"/>
                </a:solidFill>
                <a:latin typeface="Helvetica Neue Light"/>
                <a:cs typeface="Helvetica Neue Light"/>
              </a:rPr>
              <a:t>“Area </a:t>
            </a:r>
            <a:r>
              <a:rPr lang="en-AU" sz="1200" dirty="0">
                <a:solidFill>
                  <a:srgbClr val="FFFFFF"/>
                </a:solidFill>
                <a:latin typeface="Helvetica Neue Light"/>
                <a:cs typeface="Helvetica Neue Light"/>
              </a:rPr>
              <a:t>A of the pilot system had no full time vendors from the beginning; due to heavy down falls, the flooded </a:t>
            </a:r>
            <a:r>
              <a:rPr lang="en-AU" sz="1200" dirty="0" smtClean="0">
                <a:solidFill>
                  <a:srgbClr val="FFFFFF"/>
                </a:solidFill>
                <a:latin typeface="Helvetica Neue Light"/>
                <a:cs typeface="Helvetica Neue Light"/>
              </a:rPr>
              <a:t>area </a:t>
            </a:r>
            <a:r>
              <a:rPr lang="en-AU" sz="1200" dirty="0">
                <a:solidFill>
                  <a:srgbClr val="FFFFFF"/>
                </a:solidFill>
                <a:latin typeface="Helvetica Neue Light"/>
                <a:cs typeface="Helvetica Neue Light"/>
              </a:rPr>
              <a:t>did not also appeal to </a:t>
            </a:r>
            <a:r>
              <a:rPr lang="en-AU" sz="1200" dirty="0" smtClean="0">
                <a:solidFill>
                  <a:srgbClr val="FFFFFF"/>
                </a:solidFill>
                <a:latin typeface="Helvetica Neue Light"/>
                <a:cs typeface="Helvetica Neue Light"/>
              </a:rPr>
              <a:t>customer[s] </a:t>
            </a:r>
            <a:r>
              <a:rPr lang="en-AU" sz="1200" dirty="0">
                <a:solidFill>
                  <a:srgbClr val="FFFFFF"/>
                </a:solidFill>
                <a:latin typeface="Helvetica Neue Light"/>
                <a:cs typeface="Helvetica Neue Light"/>
              </a:rPr>
              <a:t>to check out goods that way. So when NCDC did not make any good revenue from that </a:t>
            </a:r>
            <a:r>
              <a:rPr lang="en-AU" sz="1200" dirty="0" smtClean="0">
                <a:solidFill>
                  <a:srgbClr val="FFFFFF"/>
                </a:solidFill>
                <a:latin typeface="Helvetica Neue Light"/>
                <a:cs typeface="Helvetica Neue Light"/>
              </a:rPr>
              <a:t>area.” -Clerk 3</a:t>
            </a:r>
          </a:p>
          <a:p>
            <a:pPr marL="742950" lvl="1" indent="-285750" algn="l">
              <a:buFont typeface="Arial"/>
              <a:buChar char="•"/>
            </a:pPr>
            <a:r>
              <a:rPr lang="en-AU" sz="1200" dirty="0" smtClean="0">
                <a:solidFill>
                  <a:srgbClr val="FFFFFF"/>
                </a:solidFill>
                <a:latin typeface="Helvetica Neue Light"/>
                <a:cs typeface="Helvetica Neue Light"/>
              </a:rPr>
              <a:t>“At </a:t>
            </a:r>
            <a:r>
              <a:rPr lang="en-AU" sz="1200" dirty="0">
                <a:solidFill>
                  <a:srgbClr val="FFFFFF"/>
                </a:solidFill>
                <a:latin typeface="Helvetica Neue Light"/>
                <a:cs typeface="Helvetica Neue Light"/>
              </a:rPr>
              <a:t>the pilot sun, there are no proper sheds. Vendors are selling their produce exposed to sun, wind, and </a:t>
            </a:r>
            <a:r>
              <a:rPr lang="en-AU" sz="1200" dirty="0" smtClean="0">
                <a:solidFill>
                  <a:srgbClr val="FFFFFF"/>
                </a:solidFill>
                <a:latin typeface="Helvetica Neue Light"/>
                <a:cs typeface="Helvetica Neue Light"/>
              </a:rPr>
              <a:t>rain” -Clerk 3</a:t>
            </a:r>
            <a:endParaRPr lang="en-AU" sz="1200" dirty="0" smtClean="0">
              <a:solidFill>
                <a:srgbClr val="FFFFFF"/>
              </a:solidFill>
            </a:endParaRPr>
          </a:p>
          <a:p>
            <a:pPr lvl="0" algn="l"/>
            <a:endParaRPr lang="en-US" sz="1600" dirty="0"/>
          </a:p>
          <a:p>
            <a:pPr marL="285750" indent="-285750" algn="l">
              <a:buFont typeface="Arial"/>
              <a:buChar char="•"/>
            </a:pPr>
            <a:endParaRPr lang="en-US" sz="1600" dirty="0" smtClean="0">
              <a:solidFill>
                <a:schemeClr val="bg1"/>
              </a:solidFill>
              <a:latin typeface="Helvetica Neue Light"/>
              <a:cs typeface="Helvetica Neue Light"/>
            </a:endParaRPr>
          </a:p>
          <a:p>
            <a:pPr marL="285750" indent="-285750" algn="l">
              <a:buFont typeface="Arial"/>
              <a:buChar char="•"/>
            </a:pPr>
            <a:endParaRPr lang="en-US" sz="1600" dirty="0">
              <a:solidFill>
                <a:schemeClr val="bg1"/>
              </a:solidFill>
              <a:latin typeface="Helvetica Neue Light"/>
              <a:cs typeface="Helvetica Neue Light"/>
            </a:endParaRPr>
          </a:p>
          <a:p>
            <a:pPr marL="285750" indent="-285750" algn="l">
              <a:buFont typeface="Arial"/>
              <a:buChar char="•"/>
            </a:pPr>
            <a:endParaRPr lang="en-US" sz="1600" dirty="0">
              <a:solidFill>
                <a:srgbClr val="FFFFFF"/>
              </a:solidFill>
              <a:latin typeface="Helvetica Neue Light"/>
              <a:cs typeface="Helvetica Neue Light"/>
            </a:endParaRPr>
          </a:p>
          <a:p>
            <a:pPr marL="285750" indent="-285750" algn="l">
              <a:buFont typeface="Arial"/>
              <a:buChar char="•"/>
            </a:pPr>
            <a:endParaRPr lang="en-US" sz="1600" dirty="0">
              <a:solidFill>
                <a:schemeClr val="bg1"/>
              </a:solidFill>
              <a:latin typeface="Helvetica Neue Light"/>
              <a:cs typeface="Helvetica Neue Light"/>
            </a:endParaRPr>
          </a:p>
          <a:p>
            <a:pPr marL="742950" lvl="1" indent="-285750" algn="l">
              <a:buFont typeface="Arial"/>
              <a:buChar char="•"/>
            </a:pPr>
            <a:endParaRPr lang="en-US" sz="1600" dirty="0" smtClean="0">
              <a:solidFill>
                <a:schemeClr val="bg1"/>
              </a:solidFill>
              <a:latin typeface="Helvetica Neue Light"/>
              <a:cs typeface="Helvetica Neue Light"/>
            </a:endParaRPr>
          </a:p>
          <a:p>
            <a:pPr marL="285750" indent="-285750" algn="l">
              <a:buFont typeface="Arial"/>
              <a:buChar char="•"/>
            </a:pPr>
            <a:endParaRPr lang="en-US" sz="1600" dirty="0" smtClean="0">
              <a:solidFill>
                <a:schemeClr val="bg1"/>
              </a:solidFill>
              <a:latin typeface="Helvetica Neue Light"/>
              <a:cs typeface="Helvetica Neue Light"/>
            </a:endParaRPr>
          </a:p>
          <a:p>
            <a:pPr marL="285750" indent="-285750" algn="l">
              <a:buFont typeface="Arial"/>
              <a:buChar char="•"/>
            </a:pPr>
            <a:endParaRPr lang="en-US" sz="1600" dirty="0" smtClean="0">
              <a:solidFill>
                <a:schemeClr val="bg1"/>
              </a:solidFill>
              <a:latin typeface="Helvetica Neue Light"/>
              <a:cs typeface="Helvetica Neue Light"/>
            </a:endParaRPr>
          </a:p>
          <a:p>
            <a:pPr marL="285750" indent="-285750" algn="l">
              <a:buFont typeface="Arial"/>
              <a:buChar char="•"/>
            </a:pPr>
            <a:endParaRPr lang="en-US" sz="1600" dirty="0" smtClean="0">
              <a:solidFill>
                <a:schemeClr val="bg1"/>
              </a:solidFill>
              <a:latin typeface="Helvetica Neue Light"/>
              <a:cs typeface="Helvetica Neue Light"/>
            </a:endParaRPr>
          </a:p>
          <a:p>
            <a:pPr marL="571500" indent="-571500" algn="l">
              <a:buFont typeface="Arial"/>
              <a:buChar char="•"/>
            </a:pPr>
            <a:endParaRPr lang="en-US" sz="1600" dirty="0" smtClean="0">
              <a:solidFill>
                <a:schemeClr val="bg1"/>
              </a:solidFill>
              <a:latin typeface="Helvetica Neue Light"/>
              <a:cs typeface="Helvetica Neue Light"/>
            </a:endParaRPr>
          </a:p>
          <a:p>
            <a:pPr marL="571500" indent="-571500" algn="l">
              <a:buFont typeface="Arial"/>
              <a:buChar char="•"/>
            </a:pPr>
            <a:r>
              <a:rPr lang="en-US" sz="1600" dirty="0" smtClean="0">
                <a:solidFill>
                  <a:schemeClr val="bg1"/>
                </a:solidFill>
                <a:latin typeface="Helvetica Neue Light"/>
                <a:cs typeface="Helvetica Neue Light"/>
              </a:rPr>
              <a:t> </a:t>
            </a:r>
          </a:p>
          <a:p>
            <a:pPr algn="l"/>
            <a:endParaRPr lang="en-US" sz="1600" dirty="0" smtClean="0">
              <a:solidFill>
                <a:schemeClr val="bg1"/>
              </a:solidFill>
              <a:latin typeface="Helvetica Neue Light"/>
              <a:cs typeface="Helvetica Neue Light"/>
            </a:endParaRPr>
          </a:p>
          <a:p>
            <a:pPr marL="571500" indent="-571500" algn="l">
              <a:buFont typeface="Arial"/>
              <a:buChar char="•"/>
            </a:pPr>
            <a:endParaRPr lang="en-US" sz="1600" dirty="0" smtClean="0">
              <a:solidFill>
                <a:schemeClr val="bg1"/>
              </a:solidFill>
              <a:latin typeface="Helvetica Neue Light"/>
              <a:cs typeface="Helvetica Neue Light"/>
            </a:endParaRPr>
          </a:p>
          <a:p>
            <a:pPr marL="571500" indent="-571500" algn="l">
              <a:buFont typeface="Arial"/>
              <a:buChar char="•"/>
            </a:pPr>
            <a:endParaRPr lang="en-AU" sz="1600" dirty="0" smtClean="0">
              <a:solidFill>
                <a:schemeClr val="bg1"/>
              </a:solidFill>
              <a:latin typeface="Helvetica Neue Light"/>
              <a:cs typeface="Helvetica Neue Light"/>
            </a:endParaRPr>
          </a:p>
          <a:p>
            <a:pPr marL="571500" indent="-571500" algn="l">
              <a:buFont typeface="Arial"/>
              <a:buChar char="•"/>
            </a:pPr>
            <a:endParaRPr lang="en-AU" sz="1600" dirty="0" smtClean="0">
              <a:solidFill>
                <a:schemeClr val="bg1"/>
              </a:solidFill>
              <a:latin typeface="Helvetica Neue Light"/>
              <a:cs typeface="Helvetica Neue Light"/>
            </a:endParaRPr>
          </a:p>
          <a:p>
            <a:pPr marL="571500" indent="-571500" algn="l">
              <a:buFont typeface="Arial"/>
              <a:buChar char="•"/>
            </a:pPr>
            <a:endParaRPr lang="en-GB" sz="1600" dirty="0" smtClean="0">
              <a:solidFill>
                <a:schemeClr val="bg1"/>
              </a:solidFill>
              <a:latin typeface="Helvetica Neue Light"/>
              <a:cs typeface="Helvetica Neue Light"/>
            </a:endParaRPr>
          </a:p>
        </p:txBody>
      </p:sp>
    </p:spTree>
    <p:extLst>
      <p:ext uri="{BB962C8B-B14F-4D97-AF65-F5344CB8AC3E}">
        <p14:creationId xmlns:p14="http://schemas.microsoft.com/office/powerpoint/2010/main" val="32952119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descr="IMG_22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hthoek 8"/>
          <p:cNvSpPr/>
          <p:nvPr/>
        </p:nvSpPr>
        <p:spPr>
          <a:xfrm>
            <a:off x="0" y="0"/>
            <a:ext cx="6858000" cy="6857999"/>
          </a:xfrm>
          <a:prstGeom prst="rect">
            <a:avLst/>
          </a:prstGeom>
          <a:solidFill>
            <a:srgbClr val="984807">
              <a:alpha val="58000"/>
            </a:srgbClr>
          </a:solidFill>
          <a:ln>
            <a:solidFill>
              <a:srgbClr val="98480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solidFill>
                <a:srgbClr val="FFFFFF"/>
              </a:solidFill>
            </a:endParaRPr>
          </a:p>
        </p:txBody>
      </p:sp>
      <p:sp>
        <p:nvSpPr>
          <p:cNvPr id="10" name="Subtitel 5"/>
          <p:cNvSpPr>
            <a:spLocks noGrp="1"/>
          </p:cNvSpPr>
          <p:nvPr>
            <p:ph type="subTitle" idx="1"/>
          </p:nvPr>
        </p:nvSpPr>
        <p:spPr>
          <a:xfrm>
            <a:off x="114968" y="2278480"/>
            <a:ext cx="6470317" cy="3489157"/>
          </a:xfrm>
        </p:spPr>
        <p:txBody>
          <a:bodyPr>
            <a:noAutofit/>
          </a:bodyPr>
          <a:lstStyle/>
          <a:p>
            <a:endParaRPr lang="nl-NL" sz="3600" dirty="0" smtClean="0">
              <a:solidFill>
                <a:schemeClr val="bg1"/>
              </a:solidFill>
              <a:latin typeface="Helvetica Neue"/>
              <a:cs typeface="Helvetica Neue"/>
            </a:endParaRPr>
          </a:p>
          <a:p>
            <a:endParaRPr lang="nl-NL" sz="3600" dirty="0">
              <a:solidFill>
                <a:schemeClr val="bg1"/>
              </a:solidFill>
              <a:latin typeface="Helvetica Neue"/>
              <a:cs typeface="Helvetica Neue"/>
            </a:endParaRPr>
          </a:p>
          <a:p>
            <a:endParaRPr lang="nl-NL" sz="3600" dirty="0">
              <a:solidFill>
                <a:schemeClr val="bg1"/>
              </a:solidFill>
              <a:latin typeface="Helvetica Neue Light"/>
              <a:cs typeface="Helvetica Neue Light"/>
            </a:endParaRPr>
          </a:p>
        </p:txBody>
      </p:sp>
      <p:sp>
        <p:nvSpPr>
          <p:cNvPr id="11" name="Subtitel 5"/>
          <p:cNvSpPr txBox="1">
            <a:spLocks/>
          </p:cNvSpPr>
          <p:nvPr/>
        </p:nvSpPr>
        <p:spPr>
          <a:xfrm>
            <a:off x="0" y="464884"/>
            <a:ext cx="6585285" cy="770021"/>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nl-NL" sz="5400" dirty="0" smtClean="0">
                <a:solidFill>
                  <a:schemeClr val="bg1"/>
                </a:solidFill>
                <a:latin typeface="Helvetica Neue"/>
                <a:cs typeface="Helvetica Neue"/>
              </a:rPr>
              <a:t>Evaluation </a:t>
            </a:r>
            <a:r>
              <a:rPr lang="nl-NL" sz="5400" dirty="0" smtClean="0">
                <a:solidFill>
                  <a:schemeClr val="bg1"/>
                </a:solidFill>
                <a:latin typeface="Helvetica Neue"/>
                <a:cs typeface="Helvetica Neue"/>
              </a:rPr>
              <a:t>results</a:t>
            </a:r>
            <a:endParaRPr lang="nl-NL" sz="5400" dirty="0">
              <a:solidFill>
                <a:schemeClr val="bg1"/>
              </a:solidFill>
              <a:latin typeface="Helvetica Neue"/>
              <a:cs typeface="Helvetica Neue"/>
            </a:endParaRPr>
          </a:p>
        </p:txBody>
      </p:sp>
      <p:sp>
        <p:nvSpPr>
          <p:cNvPr id="7" name="Subtitel 5"/>
          <p:cNvSpPr txBox="1">
            <a:spLocks/>
          </p:cNvSpPr>
          <p:nvPr/>
        </p:nvSpPr>
        <p:spPr>
          <a:xfrm>
            <a:off x="241970" y="1433974"/>
            <a:ext cx="5836390" cy="4968039"/>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5750" indent="-285750" algn="l">
              <a:buFont typeface="Arial"/>
              <a:buChar char="•"/>
            </a:pPr>
            <a:r>
              <a:rPr lang="en-US" sz="1900" dirty="0" smtClean="0">
                <a:solidFill>
                  <a:schemeClr val="bg1"/>
                </a:solidFill>
                <a:latin typeface="Helvetica Neue Light"/>
                <a:cs typeface="Helvetica Neue Light"/>
              </a:rPr>
              <a:t>Usage of spaces changes over time. Vendors ask others to mind their space, or empty spaces are occupied by casual vendors</a:t>
            </a:r>
            <a:r>
              <a:rPr lang="en-US" sz="1900" dirty="0">
                <a:solidFill>
                  <a:schemeClr val="bg1"/>
                </a:solidFill>
                <a:latin typeface="Helvetica Neue Light"/>
                <a:cs typeface="Helvetica Neue Light"/>
              </a:rPr>
              <a:t>. There is a lack of space management and control by </a:t>
            </a:r>
            <a:r>
              <a:rPr lang="en-US" sz="1900" dirty="0" smtClean="0">
                <a:solidFill>
                  <a:schemeClr val="bg1"/>
                </a:solidFill>
                <a:latin typeface="Helvetica Neue Light"/>
                <a:cs typeface="Helvetica Neue Light"/>
              </a:rPr>
              <a:t>market clerks. </a:t>
            </a:r>
          </a:p>
          <a:p>
            <a:pPr marL="285750" indent="-285750" algn="l">
              <a:buFont typeface="Arial"/>
              <a:buChar char="•"/>
            </a:pPr>
            <a:endParaRPr lang="en-US" sz="1900" dirty="0">
              <a:solidFill>
                <a:schemeClr val="bg1"/>
              </a:solidFill>
              <a:latin typeface="Helvetica Neue Light"/>
              <a:cs typeface="Helvetica Neue Light"/>
            </a:endParaRPr>
          </a:p>
          <a:p>
            <a:pPr marL="285750" indent="-285750" algn="l">
              <a:buFont typeface="Arial"/>
              <a:buChar char="•"/>
            </a:pPr>
            <a:r>
              <a:rPr lang="en-US" sz="1900" dirty="0">
                <a:solidFill>
                  <a:schemeClr val="bg1"/>
                </a:solidFill>
                <a:latin typeface="Helvetica Neue Light"/>
                <a:cs typeface="Helvetica Neue Light"/>
              </a:rPr>
              <a:t>Vendors who come 6 days a week are in general satisfied with the </a:t>
            </a:r>
            <a:r>
              <a:rPr lang="en-US" sz="1900" dirty="0" smtClean="0">
                <a:solidFill>
                  <a:schemeClr val="bg1"/>
                </a:solidFill>
                <a:latin typeface="Helvetica Neue Light"/>
                <a:cs typeface="Helvetica Neue Light"/>
              </a:rPr>
              <a:t>system, </a:t>
            </a:r>
            <a:r>
              <a:rPr lang="en-US" sz="1900" dirty="0">
                <a:solidFill>
                  <a:schemeClr val="bg1"/>
                </a:solidFill>
                <a:latin typeface="Helvetica Neue Light"/>
                <a:cs typeface="Helvetica Neue Light"/>
              </a:rPr>
              <a:t>as they </a:t>
            </a:r>
            <a:r>
              <a:rPr lang="en-US" sz="1900" dirty="0" smtClean="0">
                <a:solidFill>
                  <a:schemeClr val="bg1"/>
                </a:solidFill>
                <a:latin typeface="Helvetica Neue Light"/>
                <a:cs typeface="Helvetica Neue Light"/>
              </a:rPr>
              <a:t>appreciate the </a:t>
            </a:r>
            <a:r>
              <a:rPr lang="en-US" sz="1900" dirty="0">
                <a:solidFill>
                  <a:schemeClr val="bg1"/>
                </a:solidFill>
                <a:latin typeface="Helvetica Neue Light"/>
                <a:cs typeface="Helvetica Neue Light"/>
              </a:rPr>
              <a:t>financial benefit of being registered as regular </a:t>
            </a:r>
            <a:r>
              <a:rPr lang="en-US" sz="1900" dirty="0" smtClean="0">
                <a:solidFill>
                  <a:schemeClr val="bg1"/>
                </a:solidFill>
                <a:latin typeface="Helvetica Neue Light"/>
                <a:cs typeface="Helvetica Neue Light"/>
              </a:rPr>
              <a:t>vendors.</a:t>
            </a:r>
            <a:endParaRPr lang="en-US" sz="1900" dirty="0" smtClean="0">
              <a:solidFill>
                <a:schemeClr val="bg1"/>
              </a:solidFill>
              <a:latin typeface="Helvetica Neue Light"/>
              <a:cs typeface="Helvetica Neue Light"/>
            </a:endParaRPr>
          </a:p>
          <a:p>
            <a:pPr marL="285750" indent="-285750" algn="l">
              <a:buFont typeface="Arial"/>
              <a:buChar char="•"/>
            </a:pPr>
            <a:endParaRPr lang="en-US" sz="1900" dirty="0" smtClean="0">
              <a:solidFill>
                <a:schemeClr val="bg1"/>
              </a:solidFill>
              <a:latin typeface="Helvetica Neue Light"/>
              <a:cs typeface="Helvetica Neue Light"/>
            </a:endParaRPr>
          </a:p>
          <a:p>
            <a:pPr marL="285750" indent="-285750" algn="l">
              <a:buFont typeface="Arial"/>
              <a:buChar char="•"/>
            </a:pPr>
            <a:r>
              <a:rPr lang="en-US" sz="1900" dirty="0" smtClean="0">
                <a:solidFill>
                  <a:schemeClr val="bg1"/>
                </a:solidFill>
                <a:latin typeface="Helvetica Neue Light"/>
                <a:cs typeface="Helvetica Neue Light"/>
              </a:rPr>
              <a:t>Vendors </a:t>
            </a:r>
            <a:r>
              <a:rPr lang="en-US" sz="1900" dirty="0" smtClean="0">
                <a:solidFill>
                  <a:schemeClr val="bg1"/>
                </a:solidFill>
                <a:latin typeface="Helvetica Neue Light"/>
                <a:cs typeface="Helvetica Neue Light"/>
              </a:rPr>
              <a:t>expect </a:t>
            </a:r>
            <a:r>
              <a:rPr lang="en-US" sz="1900" dirty="0" smtClean="0">
                <a:solidFill>
                  <a:schemeClr val="bg1"/>
                </a:solidFill>
                <a:latin typeface="Helvetica Neue Light"/>
                <a:cs typeface="Helvetica Neue Light"/>
              </a:rPr>
              <a:t>adequate </a:t>
            </a:r>
            <a:r>
              <a:rPr lang="en-US" sz="1900" dirty="0" smtClean="0">
                <a:solidFill>
                  <a:schemeClr val="bg1"/>
                </a:solidFill>
                <a:latin typeface="Helvetica Neue Light"/>
                <a:cs typeface="Helvetica Neue Light"/>
              </a:rPr>
              <a:t>facilities </a:t>
            </a:r>
            <a:r>
              <a:rPr lang="en-US" sz="1900" dirty="0" smtClean="0">
                <a:solidFill>
                  <a:schemeClr val="bg1"/>
                </a:solidFill>
                <a:latin typeface="Helvetica Neue Light"/>
                <a:cs typeface="Helvetica Neue Light"/>
              </a:rPr>
              <a:t>at the market in compensation for </a:t>
            </a:r>
            <a:r>
              <a:rPr lang="en-US" sz="1900" dirty="0" smtClean="0">
                <a:solidFill>
                  <a:schemeClr val="bg1"/>
                </a:solidFill>
                <a:latin typeface="Helvetica Neue Light"/>
                <a:cs typeface="Helvetica Neue Light"/>
              </a:rPr>
              <a:t>their </a:t>
            </a:r>
            <a:r>
              <a:rPr lang="en-US" sz="1900" dirty="0" smtClean="0">
                <a:solidFill>
                  <a:schemeClr val="bg1"/>
                </a:solidFill>
                <a:latin typeface="Helvetica Neue Light"/>
                <a:cs typeface="Helvetica Neue Light"/>
              </a:rPr>
              <a:t>market fee </a:t>
            </a:r>
            <a:r>
              <a:rPr lang="en-US" sz="1900" dirty="0" smtClean="0">
                <a:solidFill>
                  <a:schemeClr val="bg1"/>
                </a:solidFill>
                <a:latin typeface="Helvetica Neue Light"/>
                <a:cs typeface="Helvetica Neue Light"/>
              </a:rPr>
              <a:t>payments.</a:t>
            </a:r>
            <a:endParaRPr lang="en-US" sz="1900" dirty="0" smtClean="0">
              <a:solidFill>
                <a:schemeClr val="bg1"/>
              </a:solidFill>
              <a:latin typeface="Helvetica Neue Light"/>
              <a:cs typeface="Helvetica Neue Light"/>
            </a:endParaRPr>
          </a:p>
          <a:p>
            <a:pPr marL="285750" indent="-285750" algn="l">
              <a:buFont typeface="Arial"/>
              <a:buChar char="•"/>
            </a:pPr>
            <a:endParaRPr lang="en-US" sz="1900" dirty="0">
              <a:solidFill>
                <a:schemeClr val="bg1"/>
              </a:solidFill>
              <a:latin typeface="Helvetica Neue Light"/>
              <a:cs typeface="Helvetica Neue Light"/>
            </a:endParaRPr>
          </a:p>
          <a:p>
            <a:pPr marL="285750" indent="-285750" algn="l">
              <a:buFont typeface="Arial"/>
              <a:buChar char="•"/>
            </a:pPr>
            <a:r>
              <a:rPr lang="en-US" sz="1900" dirty="0" smtClean="0">
                <a:solidFill>
                  <a:schemeClr val="bg1"/>
                </a:solidFill>
                <a:latin typeface="Helvetica Neue Light"/>
                <a:cs typeface="Helvetica Neue Light"/>
              </a:rPr>
              <a:t>A large amount of outstanding payments accrued during the 3-month-long trial. This shows a</a:t>
            </a:r>
            <a:r>
              <a:rPr lang="en-GB" sz="1900" dirty="0" smtClean="0">
                <a:solidFill>
                  <a:srgbClr val="FFFFFF"/>
                </a:solidFill>
                <a:latin typeface="Helvetica Neue Light"/>
                <a:cs typeface="Helvetica Neue Light"/>
              </a:rPr>
              <a:t> </a:t>
            </a:r>
            <a:r>
              <a:rPr lang="en-GB" sz="1900" dirty="0">
                <a:solidFill>
                  <a:srgbClr val="FFFFFF"/>
                </a:solidFill>
                <a:latin typeface="Helvetica Neue Light"/>
                <a:cs typeface="Helvetica Neue Light"/>
              </a:rPr>
              <a:t>lack of dedicated human effort to monitor the </a:t>
            </a:r>
            <a:r>
              <a:rPr lang="en-GB" sz="1900" dirty="0" smtClean="0">
                <a:solidFill>
                  <a:srgbClr val="FFFFFF"/>
                </a:solidFill>
                <a:latin typeface="Helvetica Neue Light"/>
                <a:cs typeface="Helvetica Neue Light"/>
              </a:rPr>
              <a:t>system</a:t>
            </a:r>
            <a:r>
              <a:rPr lang="en-GB" sz="1900" dirty="0" smtClean="0">
                <a:solidFill>
                  <a:srgbClr val="FFFFFF"/>
                </a:solidFill>
                <a:latin typeface="Helvetica Neue Light"/>
                <a:cs typeface="Helvetica Neue Light"/>
              </a:rPr>
              <a:t>.</a:t>
            </a:r>
            <a:endParaRPr lang="en-GB" sz="1900" dirty="0" smtClean="0">
              <a:solidFill>
                <a:srgbClr val="FFFFFF"/>
              </a:solidFill>
              <a:latin typeface="Helvetica Neue Light"/>
              <a:cs typeface="Helvetica Neue Light"/>
            </a:endParaRPr>
          </a:p>
          <a:p>
            <a:pPr marL="285750" indent="-285750" algn="l">
              <a:buFont typeface="Arial"/>
              <a:buChar char="•"/>
            </a:pPr>
            <a:endParaRPr lang="en-US" sz="1600" dirty="0">
              <a:solidFill>
                <a:srgbClr val="FFFFFF"/>
              </a:solidFill>
              <a:latin typeface="Helvetica Neue Light"/>
              <a:cs typeface="Helvetica Neue Light"/>
            </a:endParaRPr>
          </a:p>
          <a:p>
            <a:pPr marL="285750" indent="-285750" algn="l">
              <a:buFont typeface="Arial"/>
              <a:buChar char="•"/>
            </a:pPr>
            <a:endParaRPr lang="en-US" sz="1600" dirty="0">
              <a:solidFill>
                <a:schemeClr val="bg1"/>
              </a:solidFill>
              <a:latin typeface="Helvetica Neue Light"/>
              <a:cs typeface="Helvetica Neue Light"/>
            </a:endParaRPr>
          </a:p>
          <a:p>
            <a:pPr marL="742950" lvl="1" indent="-285750" algn="l">
              <a:buFont typeface="Arial"/>
              <a:buChar char="•"/>
            </a:pPr>
            <a:endParaRPr lang="en-US" sz="1600" dirty="0" smtClean="0">
              <a:solidFill>
                <a:schemeClr val="bg1"/>
              </a:solidFill>
              <a:latin typeface="Helvetica Neue Light"/>
              <a:cs typeface="Helvetica Neue Light"/>
            </a:endParaRPr>
          </a:p>
          <a:p>
            <a:pPr marL="285750" indent="-285750" algn="l">
              <a:buFont typeface="Arial"/>
              <a:buChar char="•"/>
            </a:pPr>
            <a:endParaRPr lang="en-US" sz="1600" dirty="0" smtClean="0">
              <a:solidFill>
                <a:schemeClr val="bg1"/>
              </a:solidFill>
              <a:latin typeface="Helvetica Neue Light"/>
              <a:cs typeface="Helvetica Neue Light"/>
            </a:endParaRPr>
          </a:p>
          <a:p>
            <a:pPr marL="285750" indent="-285750" algn="l">
              <a:buFont typeface="Arial"/>
              <a:buChar char="•"/>
            </a:pPr>
            <a:endParaRPr lang="en-US" sz="1600" dirty="0" smtClean="0">
              <a:solidFill>
                <a:schemeClr val="bg1"/>
              </a:solidFill>
              <a:latin typeface="Helvetica Neue Light"/>
              <a:cs typeface="Helvetica Neue Light"/>
            </a:endParaRPr>
          </a:p>
          <a:p>
            <a:pPr marL="285750" indent="-285750" algn="l">
              <a:buFont typeface="Arial"/>
              <a:buChar char="•"/>
            </a:pPr>
            <a:endParaRPr lang="en-US" sz="1600" dirty="0" smtClean="0">
              <a:solidFill>
                <a:schemeClr val="bg1"/>
              </a:solidFill>
              <a:latin typeface="Helvetica Neue Light"/>
              <a:cs typeface="Helvetica Neue Light"/>
            </a:endParaRPr>
          </a:p>
          <a:p>
            <a:pPr marL="571500" indent="-571500" algn="l">
              <a:buFont typeface="Arial"/>
              <a:buChar char="•"/>
            </a:pPr>
            <a:endParaRPr lang="en-US" sz="1600" dirty="0" smtClean="0">
              <a:solidFill>
                <a:schemeClr val="bg1"/>
              </a:solidFill>
              <a:latin typeface="Helvetica Neue Light"/>
              <a:cs typeface="Helvetica Neue Light"/>
            </a:endParaRPr>
          </a:p>
          <a:p>
            <a:pPr marL="571500" indent="-571500">
              <a:buFont typeface="Arial"/>
              <a:buChar char="•"/>
            </a:pPr>
            <a:r>
              <a:rPr lang="en-US" sz="1600" dirty="0" smtClean="0">
                <a:solidFill>
                  <a:schemeClr val="bg1"/>
                </a:solidFill>
                <a:latin typeface="Helvetica Neue Light"/>
                <a:cs typeface="Helvetica Neue Light"/>
              </a:rPr>
              <a:t> </a:t>
            </a:r>
          </a:p>
          <a:p>
            <a:endParaRPr lang="en-US" sz="1600" dirty="0" smtClean="0">
              <a:solidFill>
                <a:schemeClr val="bg1"/>
              </a:solidFill>
              <a:latin typeface="Helvetica Neue Light"/>
              <a:cs typeface="Helvetica Neue Light"/>
            </a:endParaRPr>
          </a:p>
          <a:p>
            <a:pPr marL="571500" indent="-571500" algn="l">
              <a:buFont typeface="Arial"/>
              <a:buChar char="•"/>
            </a:pPr>
            <a:endParaRPr lang="en-US" sz="1600" dirty="0" smtClean="0">
              <a:solidFill>
                <a:schemeClr val="bg1"/>
              </a:solidFill>
              <a:latin typeface="Helvetica Neue Light"/>
              <a:cs typeface="Helvetica Neue Light"/>
            </a:endParaRPr>
          </a:p>
          <a:p>
            <a:pPr marL="571500" indent="-571500" algn="l">
              <a:buFont typeface="Arial"/>
              <a:buChar char="•"/>
            </a:pPr>
            <a:endParaRPr lang="en-AU" sz="1600" dirty="0" smtClean="0">
              <a:solidFill>
                <a:schemeClr val="bg1"/>
              </a:solidFill>
              <a:latin typeface="Helvetica Neue Light"/>
              <a:cs typeface="Helvetica Neue Light"/>
            </a:endParaRPr>
          </a:p>
          <a:p>
            <a:pPr marL="571500" indent="-571500" algn="l">
              <a:buFont typeface="Arial"/>
              <a:buChar char="•"/>
            </a:pPr>
            <a:endParaRPr lang="en-AU" sz="1600" dirty="0" smtClean="0">
              <a:solidFill>
                <a:schemeClr val="bg1"/>
              </a:solidFill>
              <a:latin typeface="Helvetica Neue Light"/>
              <a:cs typeface="Helvetica Neue Light"/>
            </a:endParaRPr>
          </a:p>
          <a:p>
            <a:pPr marL="571500" indent="-571500" algn="l">
              <a:buFont typeface="Arial"/>
              <a:buChar char="•"/>
            </a:pPr>
            <a:endParaRPr lang="en-GB" sz="1600" dirty="0" smtClean="0">
              <a:solidFill>
                <a:schemeClr val="bg1"/>
              </a:solidFill>
              <a:latin typeface="Helvetica Neue Light"/>
              <a:cs typeface="Helvetica Neue Light"/>
            </a:endParaRPr>
          </a:p>
        </p:txBody>
      </p:sp>
    </p:spTree>
    <p:extLst>
      <p:ext uri="{BB962C8B-B14F-4D97-AF65-F5344CB8AC3E}">
        <p14:creationId xmlns:p14="http://schemas.microsoft.com/office/powerpoint/2010/main" val="27642332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IMG_22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hthoek 8"/>
          <p:cNvSpPr/>
          <p:nvPr/>
        </p:nvSpPr>
        <p:spPr>
          <a:xfrm>
            <a:off x="0" y="0"/>
            <a:ext cx="6585285" cy="6858000"/>
          </a:xfrm>
          <a:prstGeom prst="rect">
            <a:avLst/>
          </a:prstGeom>
          <a:solidFill>
            <a:srgbClr val="984807">
              <a:alpha val="58000"/>
            </a:srgbClr>
          </a:solidFill>
          <a:ln>
            <a:solidFill>
              <a:srgbClr val="98480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rgbClr val="FFFFFF"/>
              </a:solidFill>
            </a:endParaRPr>
          </a:p>
        </p:txBody>
      </p:sp>
      <p:sp>
        <p:nvSpPr>
          <p:cNvPr id="10" name="Subtitel 5"/>
          <p:cNvSpPr>
            <a:spLocks noGrp="1"/>
          </p:cNvSpPr>
          <p:nvPr>
            <p:ph type="subTitle" idx="1"/>
          </p:nvPr>
        </p:nvSpPr>
        <p:spPr>
          <a:xfrm>
            <a:off x="241969" y="1213361"/>
            <a:ext cx="5915558" cy="999290"/>
          </a:xfrm>
        </p:spPr>
        <p:txBody>
          <a:bodyPr>
            <a:noAutofit/>
          </a:bodyPr>
          <a:lstStyle/>
          <a:p>
            <a:pPr marL="571500" indent="-571500" algn="l">
              <a:buFont typeface="Arial"/>
              <a:buChar char="•"/>
            </a:pPr>
            <a:endParaRPr lang="en-US" sz="1800" dirty="0" smtClean="0">
              <a:solidFill>
                <a:schemeClr val="bg1"/>
              </a:solidFill>
              <a:latin typeface="Helvetica Neue Light"/>
              <a:cs typeface="Helvetica Neue Light"/>
            </a:endParaRPr>
          </a:p>
          <a:p>
            <a:pPr marL="571500" indent="-571500" algn="l">
              <a:buFont typeface="Arial"/>
              <a:buChar char="•"/>
            </a:pPr>
            <a:endParaRPr lang="en-US" sz="1800" dirty="0">
              <a:solidFill>
                <a:schemeClr val="bg1"/>
              </a:solidFill>
              <a:latin typeface="Helvetica Neue Light"/>
              <a:cs typeface="Helvetica Neue Light"/>
            </a:endParaRPr>
          </a:p>
          <a:p>
            <a:pPr marL="571500" indent="-571500" algn="l">
              <a:buFont typeface="Arial"/>
              <a:buChar char="•"/>
            </a:pPr>
            <a:r>
              <a:rPr lang="en-GB" sz="1800" dirty="0">
                <a:solidFill>
                  <a:srgbClr val="FFFFFF"/>
                </a:solidFill>
                <a:latin typeface="Helvetica Neue Light"/>
                <a:cs typeface="Helvetica Neue Light"/>
              </a:rPr>
              <a:t>The </a:t>
            </a:r>
            <a:r>
              <a:rPr lang="en-GB" sz="1800" dirty="0" smtClean="0">
                <a:solidFill>
                  <a:srgbClr val="FFFFFF"/>
                </a:solidFill>
                <a:latin typeface="Helvetica Neue Light"/>
                <a:cs typeface="Helvetica Neue Light"/>
              </a:rPr>
              <a:t>computerised </a:t>
            </a:r>
            <a:r>
              <a:rPr lang="en-GB" sz="1800" dirty="0">
                <a:solidFill>
                  <a:srgbClr val="FFFFFF"/>
                </a:solidFill>
                <a:latin typeface="Helvetica Neue Light"/>
                <a:cs typeface="Helvetica Neue Light"/>
              </a:rPr>
              <a:t>system for market management and ticket sales is only of added value </a:t>
            </a:r>
            <a:r>
              <a:rPr lang="en-GB" sz="1800" dirty="0" smtClean="0">
                <a:solidFill>
                  <a:srgbClr val="FFFFFF"/>
                </a:solidFill>
                <a:latin typeface="Helvetica Neue Light"/>
                <a:cs typeface="Helvetica Neue Light"/>
              </a:rPr>
              <a:t>when </a:t>
            </a:r>
            <a:r>
              <a:rPr lang="en-GB" sz="1800" b="1" dirty="0" smtClean="0">
                <a:solidFill>
                  <a:srgbClr val="FFFFFF"/>
                </a:solidFill>
                <a:latin typeface="Helvetica Neue Light"/>
                <a:cs typeface="Helvetica Neue Light"/>
              </a:rPr>
              <a:t>human </a:t>
            </a:r>
            <a:r>
              <a:rPr lang="en-GB" sz="1800" b="1" dirty="0">
                <a:solidFill>
                  <a:srgbClr val="FFFFFF"/>
                </a:solidFill>
                <a:latin typeface="Helvetica Neue Light"/>
                <a:cs typeface="Helvetica Neue Light"/>
              </a:rPr>
              <a:t>effort </a:t>
            </a:r>
            <a:r>
              <a:rPr lang="en-GB" sz="1800" dirty="0">
                <a:solidFill>
                  <a:srgbClr val="FFFFFF"/>
                </a:solidFill>
                <a:latin typeface="Helvetica Neue Light"/>
                <a:cs typeface="Helvetica Neue Light"/>
              </a:rPr>
              <a:t>is made </a:t>
            </a:r>
            <a:r>
              <a:rPr lang="en-GB" sz="1800" b="1" dirty="0" smtClean="0">
                <a:solidFill>
                  <a:srgbClr val="FFFFFF"/>
                </a:solidFill>
                <a:latin typeface="Helvetica Neue Light"/>
                <a:cs typeface="Helvetica Neue Light"/>
              </a:rPr>
              <a:t>to </a:t>
            </a:r>
            <a:r>
              <a:rPr lang="en-GB" sz="1800" b="1" dirty="0">
                <a:solidFill>
                  <a:srgbClr val="FFFFFF"/>
                </a:solidFill>
                <a:latin typeface="Helvetica Neue Light"/>
                <a:cs typeface="Helvetica Neue Light"/>
              </a:rPr>
              <a:t>ensure appropriate </a:t>
            </a:r>
            <a:r>
              <a:rPr lang="en-GB" sz="1800" b="1" dirty="0" smtClean="0">
                <a:solidFill>
                  <a:srgbClr val="FFFFFF"/>
                </a:solidFill>
                <a:latin typeface="Helvetica Neue Light"/>
                <a:cs typeface="Helvetica Neue Light"/>
              </a:rPr>
              <a:t>implementation</a:t>
            </a:r>
            <a:r>
              <a:rPr lang="en-GB" sz="1800" dirty="0" smtClean="0">
                <a:solidFill>
                  <a:srgbClr val="FFFFFF"/>
                </a:solidFill>
                <a:latin typeface="Helvetica Neue Light"/>
                <a:cs typeface="Helvetica Neue Light"/>
              </a:rPr>
              <a:t>.</a:t>
            </a:r>
            <a:endParaRPr lang="en-GB" sz="1800" dirty="0">
              <a:solidFill>
                <a:srgbClr val="FFFFFF"/>
              </a:solidFill>
              <a:latin typeface="Helvetica Neue Light"/>
              <a:cs typeface="Helvetica Neue Light"/>
            </a:endParaRPr>
          </a:p>
          <a:p>
            <a:pPr marL="571500" indent="-571500" algn="l">
              <a:buFont typeface="Arial"/>
              <a:buChar char="•"/>
            </a:pPr>
            <a:endParaRPr lang="en-US" sz="1800" dirty="0">
              <a:solidFill>
                <a:srgbClr val="FFFFFF"/>
              </a:solidFill>
              <a:latin typeface="Helvetica Neue Light"/>
              <a:cs typeface="Helvetica Neue Light"/>
            </a:endParaRPr>
          </a:p>
          <a:p>
            <a:pPr marL="571500" lvl="0" indent="-571500" algn="l">
              <a:buFont typeface="Arial"/>
              <a:buChar char="•"/>
            </a:pPr>
            <a:r>
              <a:rPr lang="en-US" sz="1800" dirty="0">
                <a:solidFill>
                  <a:srgbClr val="FFFFFF"/>
                </a:solidFill>
                <a:latin typeface="Helvetica Neue Light"/>
                <a:cs typeface="Helvetica Neue Light"/>
              </a:rPr>
              <a:t>What </a:t>
            </a:r>
            <a:r>
              <a:rPr lang="en-US" sz="1800" dirty="0" smtClean="0">
                <a:solidFill>
                  <a:srgbClr val="FFFFFF"/>
                </a:solidFill>
                <a:latin typeface="Helvetica Neue Light"/>
                <a:cs typeface="Helvetica Neue Light"/>
              </a:rPr>
              <a:t>started as a </a:t>
            </a:r>
            <a:r>
              <a:rPr lang="en-US" sz="1800" dirty="0">
                <a:solidFill>
                  <a:srgbClr val="FFFFFF"/>
                </a:solidFill>
                <a:latin typeface="Helvetica Neue Light"/>
                <a:cs typeface="Helvetica Neue Light"/>
              </a:rPr>
              <a:t>payment system project has evolved into a bigger </a:t>
            </a:r>
            <a:r>
              <a:rPr lang="en-US" sz="1800" b="1" dirty="0">
                <a:solidFill>
                  <a:srgbClr val="FFFFFF"/>
                </a:solidFill>
                <a:latin typeface="Helvetica Neue Light"/>
                <a:cs typeface="Helvetica Neue Light"/>
              </a:rPr>
              <a:t>market management project</a:t>
            </a:r>
            <a:r>
              <a:rPr lang="en-US" sz="1800" dirty="0">
                <a:solidFill>
                  <a:srgbClr val="FFFFFF"/>
                </a:solidFill>
                <a:latin typeface="Helvetica Neue Light"/>
                <a:cs typeface="Helvetica Neue Light"/>
              </a:rPr>
              <a:t>, which shows the need for </a:t>
            </a:r>
            <a:r>
              <a:rPr lang="en-US" sz="1800" i="1" dirty="0">
                <a:solidFill>
                  <a:srgbClr val="FFFFFF"/>
                </a:solidFill>
                <a:latin typeface="Helvetica Neue Light"/>
                <a:cs typeface="Helvetica Neue Light"/>
              </a:rPr>
              <a:t>space </a:t>
            </a:r>
            <a:r>
              <a:rPr lang="en-US" sz="1800" i="1" dirty="0" smtClean="0">
                <a:solidFill>
                  <a:srgbClr val="FFFFFF"/>
                </a:solidFill>
                <a:latin typeface="Helvetica Neue Light"/>
                <a:cs typeface="Helvetica Neue Light"/>
              </a:rPr>
              <a:t>management, improved market facilities, market middle </a:t>
            </a:r>
            <a:r>
              <a:rPr lang="en-US" sz="1800" i="1" dirty="0">
                <a:solidFill>
                  <a:srgbClr val="FFFFFF"/>
                </a:solidFill>
                <a:latin typeface="Helvetica Neue Light"/>
                <a:cs typeface="Helvetica Neue Light"/>
              </a:rPr>
              <a:t>level management, improved </a:t>
            </a:r>
            <a:r>
              <a:rPr lang="en-US" sz="1800" i="1" dirty="0" smtClean="0">
                <a:solidFill>
                  <a:srgbClr val="FFFFFF"/>
                </a:solidFill>
                <a:latin typeface="Helvetica Neue Light"/>
                <a:cs typeface="Helvetica Neue Light"/>
              </a:rPr>
              <a:t>clerk capacity </a:t>
            </a:r>
            <a:r>
              <a:rPr lang="en-US" sz="1800" i="1" dirty="0">
                <a:solidFill>
                  <a:srgbClr val="FFFFFF"/>
                </a:solidFill>
                <a:latin typeface="Helvetica Neue Light"/>
                <a:cs typeface="Helvetica Neue Light"/>
              </a:rPr>
              <a:t>level </a:t>
            </a:r>
            <a:r>
              <a:rPr lang="en-US" sz="1800" i="1" dirty="0" smtClean="0">
                <a:solidFill>
                  <a:srgbClr val="FFFFFF"/>
                </a:solidFill>
                <a:latin typeface="Helvetica Neue Light"/>
                <a:cs typeface="Helvetica Neue Light"/>
              </a:rPr>
              <a:t>and increased vendor </a:t>
            </a:r>
            <a:r>
              <a:rPr lang="en-US" sz="1800" i="1" dirty="0">
                <a:solidFill>
                  <a:srgbClr val="FFFFFF"/>
                </a:solidFill>
                <a:latin typeface="Helvetica Neue Light"/>
                <a:cs typeface="Helvetica Neue Light"/>
              </a:rPr>
              <a:t>financial literacy</a:t>
            </a:r>
            <a:r>
              <a:rPr lang="en-US" sz="1800" dirty="0">
                <a:solidFill>
                  <a:srgbClr val="FFFFFF"/>
                </a:solidFill>
                <a:latin typeface="Helvetica Neue Light"/>
                <a:cs typeface="Helvetica Neue Light"/>
              </a:rPr>
              <a:t>. </a:t>
            </a:r>
          </a:p>
          <a:p>
            <a:pPr marL="571500" lvl="0" indent="-571500" algn="l">
              <a:buFont typeface="Arial"/>
              <a:buChar char="•"/>
            </a:pPr>
            <a:endParaRPr lang="en-US" sz="1800" dirty="0">
              <a:solidFill>
                <a:srgbClr val="FFFFFF"/>
              </a:solidFill>
              <a:latin typeface="Helvetica Neue Light"/>
              <a:cs typeface="Helvetica Neue Light"/>
            </a:endParaRPr>
          </a:p>
          <a:p>
            <a:pPr marL="571500" lvl="0" indent="-571500" algn="l">
              <a:buFont typeface="Arial"/>
              <a:buChar char="•"/>
            </a:pPr>
            <a:r>
              <a:rPr lang="en-US" sz="1800" dirty="0">
                <a:solidFill>
                  <a:srgbClr val="FFFFFF"/>
                </a:solidFill>
                <a:latin typeface="Helvetica Neue Light"/>
                <a:cs typeface="Helvetica Neue Light"/>
              </a:rPr>
              <a:t>While </a:t>
            </a:r>
            <a:r>
              <a:rPr lang="en-US" sz="1800" dirty="0" smtClean="0">
                <a:solidFill>
                  <a:srgbClr val="FFFFFF"/>
                </a:solidFill>
                <a:latin typeface="Helvetica Neue Light"/>
                <a:cs typeface="Helvetica Neue Light"/>
              </a:rPr>
              <a:t>management</a:t>
            </a:r>
            <a:r>
              <a:rPr lang="en-US" sz="1800" dirty="0">
                <a:solidFill>
                  <a:srgbClr val="FFFFFF"/>
                </a:solidFill>
                <a:latin typeface="Helvetica Neue Light"/>
                <a:cs typeface="Helvetica Neue Light"/>
              </a:rPr>
              <a:t>, </a:t>
            </a:r>
            <a:r>
              <a:rPr lang="en-US" sz="1800" dirty="0" smtClean="0">
                <a:solidFill>
                  <a:srgbClr val="FFFFFF"/>
                </a:solidFill>
                <a:latin typeface="Helvetica Neue Light"/>
                <a:cs typeface="Helvetica Neue Light"/>
              </a:rPr>
              <a:t>clerks </a:t>
            </a:r>
            <a:r>
              <a:rPr lang="en-US" sz="1800" dirty="0">
                <a:solidFill>
                  <a:srgbClr val="FFFFFF"/>
                </a:solidFill>
                <a:latin typeface="Helvetica Neue Light"/>
                <a:cs typeface="Helvetica Neue Light"/>
              </a:rPr>
              <a:t>and vendors feel positively about the system in general, </a:t>
            </a:r>
            <a:r>
              <a:rPr lang="en-US" sz="1800" b="1" dirty="0">
                <a:solidFill>
                  <a:srgbClr val="FFFFFF"/>
                </a:solidFill>
                <a:latin typeface="Helvetica Neue Light"/>
                <a:cs typeface="Helvetica Neue Light"/>
              </a:rPr>
              <a:t>continued support </a:t>
            </a:r>
            <a:r>
              <a:rPr lang="en-US" sz="1800" dirty="0">
                <a:solidFill>
                  <a:srgbClr val="FFFFFF"/>
                </a:solidFill>
                <a:latin typeface="Helvetica Neue Light"/>
                <a:cs typeface="Helvetica Neue Light"/>
              </a:rPr>
              <a:t>is needed to change the way fees are collected and markets are managed. </a:t>
            </a:r>
          </a:p>
          <a:p>
            <a:pPr lvl="0" algn="l"/>
            <a:endParaRPr lang="en-US" sz="1800" dirty="0" smtClean="0">
              <a:solidFill>
                <a:srgbClr val="FFFFFF"/>
              </a:solidFill>
              <a:latin typeface="Helvetica Neue Light"/>
              <a:cs typeface="Helvetica Neue Light"/>
            </a:endParaRPr>
          </a:p>
          <a:p>
            <a:pPr lvl="0" algn="l"/>
            <a:endParaRPr lang="en-US" sz="1800" dirty="0" smtClean="0">
              <a:solidFill>
                <a:srgbClr val="FFFFFF"/>
              </a:solidFill>
              <a:latin typeface="Helvetica Neue Light"/>
              <a:cs typeface="Helvetica Neue Light"/>
            </a:endParaRPr>
          </a:p>
          <a:p>
            <a:pPr marL="571500" lvl="0" indent="-571500" algn="l">
              <a:buFont typeface="Arial"/>
              <a:buChar char="•"/>
            </a:pPr>
            <a:endParaRPr lang="en-US" sz="1800" dirty="0" smtClean="0">
              <a:solidFill>
                <a:srgbClr val="FFFFFF"/>
              </a:solidFill>
            </a:endParaRPr>
          </a:p>
          <a:p>
            <a:pPr marL="571500" lvl="0" indent="-571500" algn="l">
              <a:buFont typeface="Arial"/>
              <a:buChar char="•"/>
            </a:pPr>
            <a:endParaRPr lang="en-AU" sz="1800" dirty="0">
              <a:solidFill>
                <a:srgbClr val="FFFFFF"/>
              </a:solidFill>
              <a:latin typeface="Helvetica Neue Light"/>
              <a:cs typeface="Helvetica Neue Light"/>
            </a:endParaRPr>
          </a:p>
          <a:p>
            <a:pPr marL="571500" lvl="0" indent="-571500" algn="l">
              <a:buFont typeface="Arial"/>
              <a:buChar char="•"/>
            </a:pPr>
            <a:endParaRPr lang="en-AU" sz="1800" dirty="0" smtClean="0">
              <a:solidFill>
                <a:srgbClr val="FFFFFF"/>
              </a:solidFill>
              <a:latin typeface="Helvetica Neue Light"/>
              <a:cs typeface="Helvetica Neue Light"/>
            </a:endParaRPr>
          </a:p>
          <a:p>
            <a:pPr marL="571500" lvl="0" indent="-571500" algn="l">
              <a:buFont typeface="Arial"/>
              <a:buChar char="•"/>
            </a:pPr>
            <a:endParaRPr lang="en-GB" sz="1800" dirty="0" smtClean="0">
              <a:solidFill>
                <a:srgbClr val="FFFFFF"/>
              </a:solidFill>
              <a:latin typeface="Helvetica Neue Light"/>
              <a:cs typeface="Helvetica Neue Light"/>
            </a:endParaRPr>
          </a:p>
        </p:txBody>
      </p:sp>
      <p:sp>
        <p:nvSpPr>
          <p:cNvPr id="11" name="Subtitel 5"/>
          <p:cNvSpPr txBox="1">
            <a:spLocks/>
          </p:cNvSpPr>
          <p:nvPr/>
        </p:nvSpPr>
        <p:spPr>
          <a:xfrm>
            <a:off x="0" y="413416"/>
            <a:ext cx="6585285" cy="770021"/>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nl-NL" sz="5400" dirty="0" smtClean="0">
                <a:solidFill>
                  <a:schemeClr val="bg1"/>
                </a:solidFill>
                <a:latin typeface="Helvetica Neue"/>
                <a:cs typeface="Helvetica Neue"/>
              </a:rPr>
              <a:t>Lessons learnt</a:t>
            </a:r>
            <a:endParaRPr lang="nl-NL" sz="5400" dirty="0">
              <a:solidFill>
                <a:schemeClr val="bg1"/>
              </a:solidFill>
              <a:latin typeface="Helvetica Neue"/>
              <a:cs typeface="Helvetica Neue"/>
            </a:endParaRPr>
          </a:p>
        </p:txBody>
      </p:sp>
    </p:spTree>
    <p:extLst>
      <p:ext uri="{BB962C8B-B14F-4D97-AF65-F5344CB8AC3E}">
        <p14:creationId xmlns:p14="http://schemas.microsoft.com/office/powerpoint/2010/main" val="25716292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descr="thumb_IMG_20170322_112834_10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hthoek 8"/>
          <p:cNvSpPr/>
          <p:nvPr/>
        </p:nvSpPr>
        <p:spPr>
          <a:xfrm>
            <a:off x="0" y="0"/>
            <a:ext cx="9144000" cy="6857999"/>
          </a:xfrm>
          <a:prstGeom prst="rect">
            <a:avLst/>
          </a:prstGeom>
          <a:solidFill>
            <a:srgbClr val="984807">
              <a:alpha val="58000"/>
            </a:srgbClr>
          </a:solidFill>
          <a:ln>
            <a:solidFill>
              <a:srgbClr val="984807"/>
            </a:solidFill>
          </a:ln>
        </p:spPr>
        <p:style>
          <a:lnRef idx="1">
            <a:schemeClr val="accent1"/>
          </a:lnRef>
          <a:fillRef idx="3">
            <a:schemeClr val="accent1"/>
          </a:fillRef>
          <a:effectRef idx="2">
            <a:schemeClr val="accent1"/>
          </a:effectRef>
          <a:fontRef idx="minor">
            <a:schemeClr val="lt1"/>
          </a:fontRef>
        </p:style>
        <p:txBody>
          <a:bodyPr rtlCol="0" anchor="ctr"/>
          <a:lstStyle/>
          <a:p>
            <a:pPr marL="571500" lvl="0" indent="-571500">
              <a:buFont typeface="Arial"/>
              <a:buChar char="•"/>
            </a:pPr>
            <a:endParaRPr lang="en-GB" dirty="0" smtClean="0">
              <a:latin typeface="Helvetica Neue Light"/>
              <a:cs typeface="Helvetica Neue Light"/>
            </a:endParaRPr>
          </a:p>
          <a:p>
            <a:pPr marL="571500" indent="-571500">
              <a:buFont typeface="Arial"/>
              <a:buChar char="•"/>
            </a:pPr>
            <a:endParaRPr lang="en-GB" dirty="0" smtClean="0">
              <a:latin typeface="Helvetica Neue Light"/>
              <a:cs typeface="Helvetica Neue Light"/>
            </a:endParaRPr>
          </a:p>
          <a:p>
            <a:pPr marL="571500" indent="-571500">
              <a:buFont typeface="Arial"/>
              <a:buChar char="•"/>
            </a:pPr>
            <a:endParaRPr lang="en-GB" dirty="0">
              <a:latin typeface="Helvetica Neue Light"/>
              <a:cs typeface="Helvetica Neue Light"/>
            </a:endParaRPr>
          </a:p>
          <a:p>
            <a:pPr marL="571500" indent="-571500">
              <a:buFont typeface="Arial"/>
              <a:buChar char="•"/>
            </a:pPr>
            <a:endParaRPr lang="en-GB" dirty="0" smtClean="0">
              <a:latin typeface="Helvetica Neue Light"/>
              <a:cs typeface="Helvetica Neue Light"/>
            </a:endParaRPr>
          </a:p>
          <a:p>
            <a:endParaRPr lang="en-US" dirty="0">
              <a:latin typeface="Helvetica Neue Light"/>
              <a:cs typeface="Helvetica Neue Light"/>
            </a:endParaRPr>
          </a:p>
        </p:txBody>
      </p:sp>
      <p:sp>
        <p:nvSpPr>
          <p:cNvPr id="11" name="Subtitel 5"/>
          <p:cNvSpPr txBox="1">
            <a:spLocks/>
          </p:cNvSpPr>
          <p:nvPr/>
        </p:nvSpPr>
        <p:spPr>
          <a:xfrm>
            <a:off x="4032251" y="5795540"/>
            <a:ext cx="5111749" cy="770021"/>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nl-NL" sz="5400" dirty="0" smtClean="0">
                <a:solidFill>
                  <a:schemeClr val="bg1"/>
                </a:solidFill>
                <a:latin typeface="Helvetica Neue"/>
                <a:cs typeface="Helvetica Neue"/>
              </a:rPr>
              <a:t>THANK YOU</a:t>
            </a:r>
            <a:endParaRPr lang="nl-NL" sz="3600" dirty="0">
              <a:solidFill>
                <a:schemeClr val="bg1"/>
              </a:solidFill>
              <a:latin typeface="Helvetica Neue"/>
              <a:cs typeface="Helvetica Neue"/>
            </a:endParaRPr>
          </a:p>
        </p:txBody>
      </p:sp>
    </p:spTree>
    <p:extLst>
      <p:ext uri="{BB962C8B-B14F-4D97-AF65-F5344CB8AC3E}">
        <p14:creationId xmlns:p14="http://schemas.microsoft.com/office/powerpoint/2010/main" val="15772604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IMG_22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hthoek 3"/>
          <p:cNvSpPr/>
          <p:nvPr/>
        </p:nvSpPr>
        <p:spPr>
          <a:xfrm>
            <a:off x="4479667" y="3244334"/>
            <a:ext cx="184666" cy="369332"/>
          </a:xfrm>
          <a:prstGeom prst="rect">
            <a:avLst/>
          </a:prstGeom>
        </p:spPr>
        <p:txBody>
          <a:bodyPr wrap="none">
            <a:spAutoFit/>
          </a:bodyPr>
          <a:lstStyle/>
          <a:p>
            <a:r>
              <a:rPr lang="nl-NL" dirty="0"/>
              <a:t> </a:t>
            </a:r>
          </a:p>
        </p:txBody>
      </p:sp>
      <p:sp>
        <p:nvSpPr>
          <p:cNvPr id="5" name="Rechthoek 4"/>
          <p:cNvSpPr/>
          <p:nvPr/>
        </p:nvSpPr>
        <p:spPr>
          <a:xfrm>
            <a:off x="4479667" y="3244334"/>
            <a:ext cx="184666" cy="369332"/>
          </a:xfrm>
          <a:prstGeom prst="rect">
            <a:avLst/>
          </a:prstGeom>
        </p:spPr>
        <p:txBody>
          <a:bodyPr wrap="none">
            <a:spAutoFit/>
          </a:bodyPr>
          <a:lstStyle/>
          <a:p>
            <a:r>
              <a:rPr lang="nl-NL" dirty="0"/>
              <a:t> </a:t>
            </a:r>
          </a:p>
        </p:txBody>
      </p:sp>
      <p:sp>
        <p:nvSpPr>
          <p:cNvPr id="6" name="Rechthoek 5"/>
          <p:cNvSpPr/>
          <p:nvPr/>
        </p:nvSpPr>
        <p:spPr>
          <a:xfrm>
            <a:off x="0" y="0"/>
            <a:ext cx="2206625" cy="6857999"/>
          </a:xfrm>
          <a:prstGeom prst="rect">
            <a:avLst/>
          </a:prstGeom>
          <a:solidFill>
            <a:schemeClr val="tx2">
              <a:alpha val="5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solidFill>
                <a:srgbClr val="FFFFFF"/>
              </a:solidFill>
            </a:endParaRPr>
          </a:p>
        </p:txBody>
      </p:sp>
      <p:sp>
        <p:nvSpPr>
          <p:cNvPr id="7" name="Rechthoek 6"/>
          <p:cNvSpPr/>
          <p:nvPr/>
        </p:nvSpPr>
        <p:spPr>
          <a:xfrm>
            <a:off x="158750" y="1797279"/>
            <a:ext cx="1968500" cy="954107"/>
          </a:xfrm>
          <a:prstGeom prst="rect">
            <a:avLst/>
          </a:prstGeom>
        </p:spPr>
        <p:txBody>
          <a:bodyPr wrap="square">
            <a:spAutoFit/>
          </a:bodyPr>
          <a:lstStyle/>
          <a:p>
            <a:r>
              <a:rPr lang="nl-NL" sz="2800" b="1" dirty="0" smtClean="0">
                <a:solidFill>
                  <a:schemeClr val="bg1"/>
                </a:solidFill>
                <a:latin typeface="Helvetica Neue"/>
                <a:cs typeface="Helvetica Neue"/>
              </a:rPr>
              <a:t>THE PROJECT</a:t>
            </a:r>
            <a:endParaRPr lang="nl-NL" sz="2800" b="1" dirty="0">
              <a:solidFill>
                <a:schemeClr val="bg1"/>
              </a:solidFill>
              <a:latin typeface="Helvetica Neue"/>
              <a:cs typeface="Helvetica Neue"/>
            </a:endParaRPr>
          </a:p>
        </p:txBody>
      </p:sp>
    </p:spTree>
    <p:extLst>
      <p:ext uri="{BB962C8B-B14F-4D97-AF65-F5344CB8AC3E}">
        <p14:creationId xmlns:p14="http://schemas.microsoft.com/office/powerpoint/2010/main" val="16545574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IMG_22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hthoek 8"/>
          <p:cNvSpPr/>
          <p:nvPr/>
        </p:nvSpPr>
        <p:spPr>
          <a:xfrm>
            <a:off x="0" y="0"/>
            <a:ext cx="6858000" cy="6857999"/>
          </a:xfrm>
          <a:prstGeom prst="rect">
            <a:avLst/>
          </a:prstGeom>
          <a:solidFill>
            <a:schemeClr val="tx2">
              <a:alpha val="5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rgbClr val="FFFFFF"/>
              </a:solidFill>
            </a:endParaRPr>
          </a:p>
        </p:txBody>
      </p:sp>
      <p:sp>
        <p:nvSpPr>
          <p:cNvPr id="10" name="Subtitel 5"/>
          <p:cNvSpPr>
            <a:spLocks noGrp="1"/>
          </p:cNvSpPr>
          <p:nvPr>
            <p:ph type="subTitle" idx="1"/>
          </p:nvPr>
        </p:nvSpPr>
        <p:spPr>
          <a:xfrm>
            <a:off x="114968" y="2475756"/>
            <a:ext cx="6470317" cy="3489157"/>
          </a:xfrm>
        </p:spPr>
        <p:txBody>
          <a:bodyPr>
            <a:noAutofit/>
          </a:bodyPr>
          <a:lstStyle/>
          <a:p>
            <a:pPr algn="l"/>
            <a:r>
              <a:rPr lang="en-GB" sz="1800" b="1" dirty="0">
                <a:solidFill>
                  <a:srgbClr val="FFFFFF"/>
                </a:solidFill>
                <a:latin typeface="Helvetica Neue Light"/>
                <a:cs typeface="Helvetica Neue Light"/>
              </a:rPr>
              <a:t>Programme </a:t>
            </a:r>
            <a:r>
              <a:rPr lang="en-GB" sz="1800" b="1" dirty="0" smtClean="0">
                <a:solidFill>
                  <a:srgbClr val="FFFFFF"/>
                </a:solidFill>
                <a:latin typeface="Helvetica Neue Light"/>
                <a:cs typeface="Helvetica Neue Light"/>
              </a:rPr>
              <a:t>objective</a:t>
            </a:r>
            <a:r>
              <a:rPr lang="en-GB" sz="1800" dirty="0">
                <a:solidFill>
                  <a:srgbClr val="FFFFFF"/>
                </a:solidFill>
                <a:latin typeface="Helvetica Neue Light"/>
                <a:cs typeface="Helvetica Neue Light"/>
              </a:rPr>
              <a:t>: To improve safety at </a:t>
            </a:r>
            <a:r>
              <a:rPr lang="en-GB" sz="1800" dirty="0" smtClean="0">
                <a:solidFill>
                  <a:srgbClr val="FFFFFF"/>
                </a:solidFill>
                <a:latin typeface="Helvetica Neue Light"/>
                <a:cs typeface="Helvetica Neue Light"/>
              </a:rPr>
              <a:t>markets</a:t>
            </a:r>
          </a:p>
          <a:p>
            <a:pPr algn="l"/>
            <a:endParaRPr lang="en-GB" sz="1800" dirty="0">
              <a:solidFill>
                <a:srgbClr val="FFFFFF"/>
              </a:solidFill>
              <a:latin typeface="Helvetica Neue Light"/>
              <a:cs typeface="Helvetica Neue Light"/>
            </a:endParaRPr>
          </a:p>
          <a:p>
            <a:pPr lvl="0" algn="l"/>
            <a:r>
              <a:rPr lang="en-GB" sz="1800" b="1" dirty="0">
                <a:solidFill>
                  <a:srgbClr val="FFFFFF"/>
                </a:solidFill>
                <a:latin typeface="Helvetica Neue Light"/>
                <a:cs typeface="Helvetica Neue Light"/>
              </a:rPr>
              <a:t>Challenges</a:t>
            </a:r>
            <a:r>
              <a:rPr lang="en-GB" sz="1800" dirty="0">
                <a:solidFill>
                  <a:srgbClr val="FFFFFF"/>
                </a:solidFill>
                <a:latin typeface="Helvetica Neue Light"/>
                <a:cs typeface="Helvetica Neue Light"/>
              </a:rPr>
              <a:t>:</a:t>
            </a:r>
          </a:p>
          <a:p>
            <a:pPr marL="571500" lvl="0" indent="-571500" algn="l">
              <a:buFont typeface="Arial"/>
              <a:buChar char="•"/>
            </a:pPr>
            <a:r>
              <a:rPr lang="en-GB" sz="1800" b="1" dirty="0">
                <a:solidFill>
                  <a:srgbClr val="FFFFFF"/>
                </a:solidFill>
                <a:latin typeface="Helvetica Neue Light"/>
                <a:cs typeface="Helvetica Neue Light"/>
              </a:rPr>
              <a:t>Extortion </a:t>
            </a:r>
            <a:r>
              <a:rPr lang="en-GB" sz="1800" dirty="0">
                <a:solidFill>
                  <a:srgbClr val="FFFFFF"/>
                </a:solidFill>
                <a:latin typeface="Helvetica Neue Light"/>
                <a:cs typeface="Helvetica Neue Light"/>
              </a:rPr>
              <a:t>and unauthorised fee collection.</a:t>
            </a:r>
          </a:p>
          <a:p>
            <a:pPr marL="571500" indent="-571500" algn="l">
              <a:buFont typeface="Arial"/>
              <a:buChar char="•"/>
            </a:pPr>
            <a:r>
              <a:rPr lang="en-AU" sz="1800" b="1" dirty="0">
                <a:solidFill>
                  <a:srgbClr val="FFFFFF"/>
                </a:solidFill>
                <a:latin typeface="Helvetica Neue Light"/>
                <a:cs typeface="Helvetica Neue Light"/>
              </a:rPr>
              <a:t>Leakage </a:t>
            </a:r>
            <a:r>
              <a:rPr lang="en-AU" sz="1800" dirty="0">
                <a:solidFill>
                  <a:srgbClr val="FFFFFF"/>
                </a:solidFill>
                <a:latin typeface="Helvetica Neue Light"/>
                <a:cs typeface="Helvetica Neue Light"/>
              </a:rPr>
              <a:t>in fee processing.</a:t>
            </a:r>
            <a:r>
              <a:rPr lang="en-US" sz="1800" dirty="0">
                <a:solidFill>
                  <a:srgbClr val="FFFFFF"/>
                </a:solidFill>
                <a:latin typeface="Helvetica Neue Light"/>
                <a:cs typeface="Helvetica Neue Light"/>
              </a:rPr>
              <a:t> </a:t>
            </a:r>
            <a:endParaRPr lang="en-GB" sz="1800" dirty="0">
              <a:solidFill>
                <a:srgbClr val="FFFFFF"/>
              </a:solidFill>
              <a:latin typeface="Helvetica Neue Light"/>
              <a:cs typeface="Helvetica Neue Light"/>
            </a:endParaRPr>
          </a:p>
          <a:p>
            <a:pPr marL="571500" lvl="0" indent="-571500" algn="l">
              <a:buFont typeface="Arial"/>
              <a:buChar char="•"/>
            </a:pPr>
            <a:r>
              <a:rPr lang="en-AU" sz="1800" b="1" dirty="0">
                <a:solidFill>
                  <a:srgbClr val="FFFFFF"/>
                </a:solidFill>
                <a:latin typeface="Helvetica Neue Light"/>
                <a:cs typeface="Helvetica Neue Light"/>
              </a:rPr>
              <a:t>Inefficient </a:t>
            </a:r>
            <a:r>
              <a:rPr lang="en-AU" sz="1800" dirty="0">
                <a:solidFill>
                  <a:srgbClr val="FFFFFF"/>
                </a:solidFill>
                <a:latin typeface="Helvetica Neue Light"/>
                <a:cs typeface="Helvetica Neue Light"/>
              </a:rPr>
              <a:t>accounting and reporting.</a:t>
            </a:r>
          </a:p>
          <a:p>
            <a:pPr marL="571500" lvl="0" indent="-571500" algn="l">
              <a:buFont typeface="Arial"/>
              <a:buChar char="•"/>
            </a:pPr>
            <a:r>
              <a:rPr lang="en-US" sz="1800" dirty="0">
                <a:solidFill>
                  <a:srgbClr val="FFFFFF"/>
                </a:solidFill>
                <a:latin typeface="Helvetica Neue Light"/>
                <a:cs typeface="Helvetica Neue Light"/>
              </a:rPr>
              <a:t>Authorities unable to manage spaces in markets</a:t>
            </a:r>
            <a:r>
              <a:rPr lang="en-US" sz="1800" dirty="0" smtClean="0">
                <a:solidFill>
                  <a:srgbClr val="FFFFFF"/>
                </a:solidFill>
                <a:latin typeface="Helvetica Neue Light"/>
                <a:cs typeface="Helvetica Neue Light"/>
              </a:rPr>
              <a:t>.</a:t>
            </a:r>
          </a:p>
          <a:p>
            <a:pPr lvl="0" algn="l"/>
            <a:endParaRPr lang="en-US" sz="1800" dirty="0">
              <a:solidFill>
                <a:srgbClr val="FFFFFF"/>
              </a:solidFill>
              <a:latin typeface="Helvetica Neue Light"/>
              <a:cs typeface="Helvetica Neue Light"/>
            </a:endParaRPr>
          </a:p>
          <a:p>
            <a:pPr algn="l"/>
            <a:r>
              <a:rPr lang="en-US" sz="1800" b="1" dirty="0">
                <a:solidFill>
                  <a:srgbClr val="FFFFFF"/>
                </a:solidFill>
                <a:latin typeface="Helvetica Neue Light"/>
                <a:cs typeface="Helvetica Neue Light"/>
              </a:rPr>
              <a:t>Intervention</a:t>
            </a:r>
            <a:r>
              <a:rPr lang="en-US" sz="1800" dirty="0">
                <a:solidFill>
                  <a:srgbClr val="FFFFFF"/>
                </a:solidFill>
                <a:latin typeface="Helvetica Neue Light"/>
                <a:cs typeface="Helvetica Neue Light"/>
              </a:rPr>
              <a:t>: To explore a different fee collection system to address the challenges.</a:t>
            </a:r>
          </a:p>
          <a:p>
            <a:pPr lvl="0" algn="l"/>
            <a:endParaRPr lang="en-US" sz="1800" dirty="0">
              <a:solidFill>
                <a:srgbClr val="FFFFFF"/>
              </a:solidFill>
              <a:latin typeface="Helvetica Neue Light"/>
              <a:cs typeface="Helvetica Neue Light"/>
            </a:endParaRPr>
          </a:p>
          <a:p>
            <a:pPr algn="l"/>
            <a:endParaRPr lang="en-GB" sz="1800" dirty="0">
              <a:solidFill>
                <a:srgbClr val="FFFFFF"/>
              </a:solidFill>
              <a:latin typeface="Helvetica Neue Light"/>
              <a:cs typeface="Helvetica Neue Light"/>
            </a:endParaRPr>
          </a:p>
          <a:p>
            <a:pPr lvl="0" algn="l"/>
            <a:endParaRPr lang="en-US" sz="1800" dirty="0">
              <a:solidFill>
                <a:srgbClr val="FFFFFF"/>
              </a:solidFill>
              <a:latin typeface="Helvetica Neue Light"/>
              <a:cs typeface="Helvetica Neue Light"/>
            </a:endParaRPr>
          </a:p>
        </p:txBody>
      </p:sp>
      <p:sp>
        <p:nvSpPr>
          <p:cNvPr id="11" name="Subtitel 5"/>
          <p:cNvSpPr txBox="1">
            <a:spLocks/>
          </p:cNvSpPr>
          <p:nvPr/>
        </p:nvSpPr>
        <p:spPr>
          <a:xfrm>
            <a:off x="0" y="552280"/>
            <a:ext cx="6858000" cy="770021"/>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0"/>
              </a:spcBef>
            </a:pPr>
            <a:r>
              <a:rPr lang="nl-NL" sz="4000" dirty="0" smtClean="0">
                <a:solidFill>
                  <a:schemeClr val="bg1"/>
                </a:solidFill>
                <a:latin typeface="Helvetica Neue"/>
                <a:cs typeface="Helvetica Neue"/>
              </a:rPr>
              <a:t>PORT MORESBY </a:t>
            </a:r>
          </a:p>
          <a:p>
            <a:pPr>
              <a:spcBef>
                <a:spcPts val="0"/>
              </a:spcBef>
            </a:pPr>
            <a:r>
              <a:rPr lang="nl-NL" sz="4000" dirty="0" smtClean="0">
                <a:solidFill>
                  <a:schemeClr val="bg1"/>
                </a:solidFill>
                <a:latin typeface="Helvetica Neue"/>
                <a:cs typeface="Helvetica Neue"/>
              </a:rPr>
              <a:t>SAFE CITY PROGRAMME</a:t>
            </a:r>
            <a:endParaRPr lang="nl-NL" sz="4000" dirty="0">
              <a:solidFill>
                <a:schemeClr val="bg1"/>
              </a:solidFill>
              <a:latin typeface="Helvetica Neue"/>
              <a:cs typeface="Helvetica Neue"/>
            </a:endParaRPr>
          </a:p>
        </p:txBody>
      </p:sp>
    </p:spTree>
    <p:extLst>
      <p:ext uri="{BB962C8B-B14F-4D97-AF65-F5344CB8AC3E}">
        <p14:creationId xmlns:p14="http://schemas.microsoft.com/office/powerpoint/2010/main" val="10675974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descr="IMG_22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hthoek 8"/>
          <p:cNvSpPr/>
          <p:nvPr/>
        </p:nvSpPr>
        <p:spPr>
          <a:xfrm>
            <a:off x="0" y="0"/>
            <a:ext cx="6858000" cy="6857999"/>
          </a:xfrm>
          <a:prstGeom prst="rect">
            <a:avLst/>
          </a:prstGeom>
          <a:solidFill>
            <a:schemeClr val="tx2">
              <a:alpha val="5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rgbClr val="FFFFFF"/>
              </a:solidFill>
            </a:endParaRPr>
          </a:p>
        </p:txBody>
      </p:sp>
      <p:sp>
        <p:nvSpPr>
          <p:cNvPr id="11" name="Subtitel 5"/>
          <p:cNvSpPr txBox="1">
            <a:spLocks/>
          </p:cNvSpPr>
          <p:nvPr/>
        </p:nvSpPr>
        <p:spPr>
          <a:xfrm>
            <a:off x="0" y="524541"/>
            <a:ext cx="6585285" cy="770021"/>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nl-NL" sz="5400" dirty="0" smtClean="0">
                <a:solidFill>
                  <a:schemeClr val="bg1"/>
                </a:solidFill>
                <a:latin typeface="Helvetica Neue"/>
                <a:cs typeface="Helvetica Neue"/>
              </a:rPr>
              <a:t>DESIGNING THE INTERVENTION</a:t>
            </a:r>
            <a:endParaRPr lang="nl-NL" sz="5400" dirty="0">
              <a:solidFill>
                <a:schemeClr val="bg1"/>
              </a:solidFill>
              <a:latin typeface="Helvetica Neue"/>
              <a:cs typeface="Helvetica Neue"/>
            </a:endParaRPr>
          </a:p>
        </p:txBody>
      </p:sp>
      <p:graphicFrame>
        <p:nvGraphicFramePr>
          <p:cNvPr id="12" name="Diagram 11">
            <a:extLst>
              <a:ext uri="{FF2B5EF4-FFF2-40B4-BE49-F238E27FC236}">
                <a16:creationId xmlns:a16="http://schemas.microsoft.com/office/drawing/2014/main" xmlns="" id="{17C3FAC2-8E61-4D93-A18F-3E61B7D3DCCE}"/>
              </a:ext>
            </a:extLst>
          </p:cNvPr>
          <p:cNvGraphicFramePr/>
          <p:nvPr>
            <p:extLst>
              <p:ext uri="{D42A27DB-BD31-4B8C-83A1-F6EECF244321}">
                <p14:modId xmlns:p14="http://schemas.microsoft.com/office/powerpoint/2010/main" val="1799349646"/>
              </p:ext>
            </p:extLst>
          </p:nvPr>
        </p:nvGraphicFramePr>
        <p:xfrm>
          <a:off x="537882" y="2782899"/>
          <a:ext cx="5666402" cy="38697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Subtitel 5"/>
          <p:cNvSpPr>
            <a:spLocks noGrp="1"/>
          </p:cNvSpPr>
          <p:nvPr>
            <p:ph type="subTitle" idx="1"/>
          </p:nvPr>
        </p:nvSpPr>
        <p:spPr>
          <a:xfrm>
            <a:off x="114968" y="2222500"/>
            <a:ext cx="6470317" cy="3894387"/>
          </a:xfrm>
        </p:spPr>
        <p:txBody>
          <a:bodyPr>
            <a:noAutofit/>
          </a:bodyPr>
          <a:lstStyle/>
          <a:p>
            <a:r>
              <a:rPr lang="nl-NL" sz="2400" b="1" dirty="0" smtClean="0">
                <a:solidFill>
                  <a:srgbClr val="FFFFFF"/>
                </a:solidFill>
                <a:latin typeface="Helvetica Neue Light"/>
                <a:cs typeface="Helvetica Neue Light"/>
              </a:rPr>
              <a:t>Human-centred </a:t>
            </a:r>
            <a:r>
              <a:rPr lang="nl-NL" sz="2400" b="1" dirty="0">
                <a:solidFill>
                  <a:srgbClr val="FFFFFF"/>
                </a:solidFill>
                <a:latin typeface="Helvetica Neue Light"/>
                <a:cs typeface="Helvetica Neue Light"/>
              </a:rPr>
              <a:t>design approach</a:t>
            </a:r>
          </a:p>
        </p:txBody>
      </p:sp>
    </p:spTree>
    <p:extLst>
      <p:ext uri="{BB962C8B-B14F-4D97-AF65-F5344CB8AC3E}">
        <p14:creationId xmlns:p14="http://schemas.microsoft.com/office/powerpoint/2010/main" val="6527794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IMG_225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hthoek 3"/>
          <p:cNvSpPr/>
          <p:nvPr/>
        </p:nvSpPr>
        <p:spPr>
          <a:xfrm>
            <a:off x="4479667" y="3244334"/>
            <a:ext cx="184666" cy="369332"/>
          </a:xfrm>
          <a:prstGeom prst="rect">
            <a:avLst/>
          </a:prstGeom>
        </p:spPr>
        <p:txBody>
          <a:bodyPr wrap="none">
            <a:spAutoFit/>
          </a:bodyPr>
          <a:lstStyle/>
          <a:p>
            <a:r>
              <a:rPr lang="nl-NL" dirty="0"/>
              <a:t> </a:t>
            </a:r>
          </a:p>
        </p:txBody>
      </p:sp>
      <p:sp>
        <p:nvSpPr>
          <p:cNvPr id="5" name="Rechthoek 4"/>
          <p:cNvSpPr/>
          <p:nvPr/>
        </p:nvSpPr>
        <p:spPr>
          <a:xfrm>
            <a:off x="4479667" y="3244334"/>
            <a:ext cx="184666" cy="369332"/>
          </a:xfrm>
          <a:prstGeom prst="rect">
            <a:avLst/>
          </a:prstGeom>
        </p:spPr>
        <p:txBody>
          <a:bodyPr wrap="none">
            <a:spAutoFit/>
          </a:bodyPr>
          <a:lstStyle/>
          <a:p>
            <a:r>
              <a:rPr lang="nl-NL" dirty="0"/>
              <a:t> </a:t>
            </a:r>
          </a:p>
        </p:txBody>
      </p:sp>
      <p:sp>
        <p:nvSpPr>
          <p:cNvPr id="8" name="Rechthoek 7"/>
          <p:cNvSpPr/>
          <p:nvPr/>
        </p:nvSpPr>
        <p:spPr>
          <a:xfrm>
            <a:off x="2257167" y="1"/>
            <a:ext cx="2251333" cy="6857999"/>
          </a:xfrm>
          <a:prstGeom prst="rect">
            <a:avLst/>
          </a:prstGeom>
          <a:solidFill>
            <a:srgbClr val="7F7F7F">
              <a:alpha val="58000"/>
            </a:srgb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solidFill>
                <a:srgbClr val="FFFFFF"/>
              </a:solidFill>
            </a:endParaRPr>
          </a:p>
        </p:txBody>
      </p:sp>
      <p:sp>
        <p:nvSpPr>
          <p:cNvPr id="15" name="Rechthoek 14"/>
          <p:cNvSpPr/>
          <p:nvPr/>
        </p:nvSpPr>
        <p:spPr>
          <a:xfrm>
            <a:off x="2384167" y="637768"/>
            <a:ext cx="1968500" cy="1815882"/>
          </a:xfrm>
          <a:prstGeom prst="rect">
            <a:avLst/>
          </a:prstGeom>
        </p:spPr>
        <p:txBody>
          <a:bodyPr wrap="square">
            <a:spAutoFit/>
          </a:bodyPr>
          <a:lstStyle/>
          <a:p>
            <a:r>
              <a:rPr lang="nl-NL" sz="2800" b="1" dirty="0" smtClean="0">
                <a:solidFill>
                  <a:schemeClr val="bg1"/>
                </a:solidFill>
                <a:latin typeface="Helvetica Neue"/>
                <a:cs typeface="Helvetica Neue"/>
              </a:rPr>
              <a:t>MARKET FEE</a:t>
            </a:r>
          </a:p>
          <a:p>
            <a:r>
              <a:rPr lang="nl-NL" sz="2800" b="1" dirty="0" smtClean="0">
                <a:solidFill>
                  <a:schemeClr val="bg1"/>
                </a:solidFill>
                <a:latin typeface="Helvetica Neue"/>
                <a:cs typeface="Helvetica Neue"/>
              </a:rPr>
              <a:t>PAYMENT </a:t>
            </a:r>
          </a:p>
          <a:p>
            <a:r>
              <a:rPr lang="nl-NL" sz="2800" b="1" dirty="0" smtClean="0">
                <a:solidFill>
                  <a:schemeClr val="bg1"/>
                </a:solidFill>
                <a:latin typeface="Helvetica Neue"/>
                <a:cs typeface="Helvetica Neue"/>
              </a:rPr>
              <a:t>SYSTEM</a:t>
            </a:r>
            <a:endParaRPr lang="nl-NL" sz="2800" b="1" dirty="0">
              <a:solidFill>
                <a:schemeClr val="bg1"/>
              </a:solidFill>
              <a:latin typeface="Helvetica Neue"/>
              <a:cs typeface="Helvetica Neue"/>
            </a:endParaRPr>
          </a:p>
        </p:txBody>
      </p:sp>
    </p:spTree>
    <p:extLst>
      <p:ext uri="{BB962C8B-B14F-4D97-AF65-F5344CB8AC3E}">
        <p14:creationId xmlns:p14="http://schemas.microsoft.com/office/powerpoint/2010/main" val="29566953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hoek 11"/>
          <p:cNvSpPr/>
          <p:nvPr/>
        </p:nvSpPr>
        <p:spPr>
          <a:xfrm>
            <a:off x="0" y="0"/>
            <a:ext cx="9144000" cy="1127125"/>
          </a:xfrm>
          <a:prstGeom prst="rect">
            <a:avLst/>
          </a:prstGeom>
          <a:solidFill>
            <a:schemeClr val="tx1">
              <a:lumMod val="50000"/>
              <a:lumOff val="50000"/>
            </a:schemeClr>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grpSp>
        <p:nvGrpSpPr>
          <p:cNvPr id="5" name="Groeperen 4"/>
          <p:cNvGrpSpPr/>
          <p:nvPr/>
        </p:nvGrpSpPr>
        <p:grpSpPr>
          <a:xfrm>
            <a:off x="1195566" y="1847021"/>
            <a:ext cx="7033422" cy="4003728"/>
            <a:chOff x="893318" y="1373803"/>
            <a:chExt cx="7449694" cy="5114726"/>
          </a:xfrm>
        </p:grpSpPr>
        <p:sp>
          <p:nvSpPr>
            <p:cNvPr id="8" name="Rechthoek 7"/>
            <p:cNvSpPr/>
            <p:nvPr/>
          </p:nvSpPr>
          <p:spPr>
            <a:xfrm>
              <a:off x="4387208" y="3669501"/>
              <a:ext cx="184666" cy="369332"/>
            </a:xfrm>
            <a:prstGeom prst="rect">
              <a:avLst/>
            </a:prstGeom>
          </p:spPr>
          <p:txBody>
            <a:bodyPr wrap="none">
              <a:spAutoFit/>
            </a:bodyPr>
            <a:lstStyle/>
            <a:p>
              <a:r>
                <a:rPr lang="nl-NL" dirty="0"/>
                <a:t> </a:t>
              </a:r>
            </a:p>
          </p:txBody>
        </p:sp>
        <p:sp>
          <p:nvSpPr>
            <p:cNvPr id="9" name="Rechthoek 8"/>
            <p:cNvSpPr/>
            <p:nvPr/>
          </p:nvSpPr>
          <p:spPr>
            <a:xfrm>
              <a:off x="4387208" y="3669501"/>
              <a:ext cx="184666" cy="369332"/>
            </a:xfrm>
            <a:prstGeom prst="rect">
              <a:avLst/>
            </a:prstGeom>
          </p:spPr>
          <p:txBody>
            <a:bodyPr wrap="none">
              <a:spAutoFit/>
            </a:bodyPr>
            <a:lstStyle/>
            <a:p>
              <a:r>
                <a:rPr lang="nl-NL" dirty="0"/>
                <a:t> </a:t>
              </a:r>
            </a:p>
          </p:txBody>
        </p:sp>
        <p:sp>
          <p:nvSpPr>
            <p:cNvPr id="13" name="Subtitel 5"/>
            <p:cNvSpPr txBox="1">
              <a:spLocks/>
            </p:cNvSpPr>
            <p:nvPr/>
          </p:nvSpPr>
          <p:spPr>
            <a:xfrm>
              <a:off x="4479540" y="1803486"/>
              <a:ext cx="3863472" cy="7028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600" dirty="0" smtClean="0">
                  <a:latin typeface="Helvetica Neue Light"/>
                  <a:cs typeface="Helvetica Neue Light"/>
                </a:rPr>
                <a:t>Correct revenue is monitored </a:t>
              </a:r>
            </a:p>
          </p:txBody>
        </p:sp>
        <p:sp>
          <p:nvSpPr>
            <p:cNvPr id="15" name="Subtitel 5"/>
            <p:cNvSpPr txBox="1">
              <a:spLocks/>
            </p:cNvSpPr>
            <p:nvPr/>
          </p:nvSpPr>
          <p:spPr>
            <a:xfrm>
              <a:off x="912664" y="5956894"/>
              <a:ext cx="1387824" cy="51036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NL" sz="1400" dirty="0" smtClean="0">
                  <a:solidFill>
                    <a:srgbClr val="000000"/>
                  </a:solidFill>
                  <a:latin typeface="American Typewriter"/>
                  <a:cs typeface="American Typewriter"/>
                </a:rPr>
                <a:t>Market 1</a:t>
              </a:r>
              <a:endParaRPr lang="nl-NL" sz="1400" dirty="0">
                <a:solidFill>
                  <a:srgbClr val="000000"/>
                </a:solidFill>
                <a:latin typeface="American Typewriter"/>
                <a:cs typeface="American Typewriter"/>
              </a:endParaRPr>
            </a:p>
          </p:txBody>
        </p:sp>
        <p:pic>
          <p:nvPicPr>
            <p:cNvPr id="19" name="Afbeelding 18" descr="7288396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318" y="5318009"/>
              <a:ext cx="1043194" cy="638885"/>
            </a:xfrm>
            <a:prstGeom prst="rect">
              <a:avLst/>
            </a:prstGeom>
          </p:spPr>
        </p:pic>
        <p:pic>
          <p:nvPicPr>
            <p:cNvPr id="10" name="Afbeelding 9" descr="7288396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2918" y="5318009"/>
              <a:ext cx="1043194" cy="638885"/>
            </a:xfrm>
            <a:prstGeom prst="rect">
              <a:avLst/>
            </a:prstGeom>
          </p:spPr>
        </p:pic>
        <p:sp>
          <p:nvSpPr>
            <p:cNvPr id="14" name="Subtitel 5"/>
            <p:cNvSpPr txBox="1">
              <a:spLocks/>
            </p:cNvSpPr>
            <p:nvPr/>
          </p:nvSpPr>
          <p:spPr>
            <a:xfrm>
              <a:off x="2452888" y="5978161"/>
              <a:ext cx="1387824" cy="51036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NL" sz="1400" dirty="0" smtClean="0">
                  <a:solidFill>
                    <a:srgbClr val="000000"/>
                  </a:solidFill>
                  <a:latin typeface="American Typewriter"/>
                  <a:cs typeface="American Typewriter"/>
                </a:rPr>
                <a:t>Market 2</a:t>
              </a:r>
              <a:endParaRPr lang="nl-NL" sz="1400" dirty="0">
                <a:solidFill>
                  <a:srgbClr val="000000"/>
                </a:solidFill>
                <a:latin typeface="American Typewriter"/>
                <a:cs typeface="American Typewriter"/>
              </a:endParaRPr>
            </a:p>
          </p:txBody>
        </p:sp>
        <p:pic>
          <p:nvPicPr>
            <p:cNvPr id="16" name="Afbeelding 15" descr="7288396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6757" y="5318009"/>
              <a:ext cx="1043194" cy="638885"/>
            </a:xfrm>
            <a:prstGeom prst="rect">
              <a:avLst/>
            </a:prstGeom>
          </p:spPr>
        </p:pic>
        <p:sp>
          <p:nvSpPr>
            <p:cNvPr id="17" name="Subtitel 5"/>
            <p:cNvSpPr txBox="1">
              <a:spLocks/>
            </p:cNvSpPr>
            <p:nvPr/>
          </p:nvSpPr>
          <p:spPr>
            <a:xfrm>
              <a:off x="3992839" y="5978161"/>
              <a:ext cx="1387824" cy="51036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NL" sz="1400" dirty="0" smtClean="0">
                  <a:solidFill>
                    <a:srgbClr val="000000"/>
                  </a:solidFill>
                  <a:latin typeface="American Typewriter"/>
                  <a:cs typeface="American Typewriter"/>
                </a:rPr>
                <a:t>Market 3</a:t>
              </a:r>
              <a:endParaRPr lang="nl-NL" sz="1400" dirty="0">
                <a:solidFill>
                  <a:srgbClr val="000000"/>
                </a:solidFill>
                <a:latin typeface="American Typewriter"/>
                <a:cs typeface="American Typewriter"/>
              </a:endParaRPr>
            </a:p>
          </p:txBody>
        </p:sp>
        <p:pic>
          <p:nvPicPr>
            <p:cNvPr id="2" name="Afbeelding 1" descr="BU00198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8613" y="1623983"/>
              <a:ext cx="943270" cy="882304"/>
            </a:xfrm>
            <a:prstGeom prst="rect">
              <a:avLst/>
            </a:prstGeom>
          </p:spPr>
        </p:pic>
        <p:pic>
          <p:nvPicPr>
            <p:cNvPr id="3" name="Afbeelding 2" descr="Database-Cloud-51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5338" y="2506287"/>
              <a:ext cx="2022733" cy="2022733"/>
            </a:xfrm>
            <a:prstGeom prst="rect">
              <a:avLst/>
            </a:prstGeom>
          </p:spPr>
        </p:pic>
        <p:sp>
          <p:nvSpPr>
            <p:cNvPr id="18" name="Subtitel 5"/>
            <p:cNvSpPr txBox="1">
              <a:spLocks/>
            </p:cNvSpPr>
            <p:nvPr/>
          </p:nvSpPr>
          <p:spPr>
            <a:xfrm>
              <a:off x="3459753" y="1884171"/>
              <a:ext cx="805081" cy="36742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NL" sz="1200" dirty="0" smtClean="0">
                  <a:latin typeface="American Typewriter"/>
                  <a:cs typeface="American Typewriter"/>
                </a:rPr>
                <a:t>Report</a:t>
              </a:r>
              <a:endParaRPr lang="nl-NL" sz="1200" dirty="0">
                <a:latin typeface="American Typewriter"/>
                <a:cs typeface="American Typewriter"/>
              </a:endParaRPr>
            </a:p>
          </p:txBody>
        </p:sp>
        <p:sp>
          <p:nvSpPr>
            <p:cNvPr id="20" name="Subtitel 5"/>
            <p:cNvSpPr txBox="1">
              <a:spLocks/>
            </p:cNvSpPr>
            <p:nvPr/>
          </p:nvSpPr>
          <p:spPr>
            <a:xfrm>
              <a:off x="4112791" y="3030897"/>
              <a:ext cx="1267872" cy="63860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NL" sz="1400" dirty="0" smtClean="0">
                  <a:solidFill>
                    <a:srgbClr val="000000"/>
                  </a:solidFill>
                  <a:latin typeface="American Typewriter"/>
                  <a:cs typeface="American Typewriter"/>
                </a:rPr>
                <a:t>Database, </a:t>
              </a:r>
              <a:r>
                <a:rPr lang="nl-NL" sz="1400" dirty="0" err="1" smtClean="0">
                  <a:solidFill>
                    <a:srgbClr val="000000"/>
                  </a:solidFill>
                  <a:latin typeface="American Typewriter"/>
                  <a:cs typeface="American Typewriter"/>
                </a:rPr>
                <a:t>cloud</a:t>
              </a:r>
              <a:endParaRPr lang="nl-NL" sz="1400" dirty="0">
                <a:solidFill>
                  <a:srgbClr val="000000"/>
                </a:solidFill>
                <a:latin typeface="American Typewriter"/>
                <a:cs typeface="American Typewriter"/>
              </a:endParaRPr>
            </a:p>
          </p:txBody>
        </p:sp>
        <p:cxnSp>
          <p:nvCxnSpPr>
            <p:cNvPr id="22" name="Rechte verbindingslijn met pijl 21"/>
            <p:cNvCxnSpPr/>
            <p:nvPr/>
          </p:nvCxnSpPr>
          <p:spPr>
            <a:xfrm flipV="1">
              <a:off x="1471646" y="4288639"/>
              <a:ext cx="955046" cy="989263"/>
            </a:xfrm>
            <a:prstGeom prst="straightConnector1">
              <a:avLst/>
            </a:prstGeom>
            <a:ln w="63500">
              <a:tailEnd type="arrow"/>
            </a:ln>
          </p:spPr>
          <p:style>
            <a:lnRef idx="2">
              <a:schemeClr val="accent1"/>
            </a:lnRef>
            <a:fillRef idx="0">
              <a:schemeClr val="accent1"/>
            </a:fillRef>
            <a:effectRef idx="1">
              <a:schemeClr val="accent1"/>
            </a:effectRef>
            <a:fontRef idx="minor">
              <a:schemeClr val="tx1"/>
            </a:fontRef>
          </p:style>
        </p:cxnSp>
        <p:cxnSp>
          <p:nvCxnSpPr>
            <p:cNvPr id="23" name="Rechte verbindingslijn met pijl 22"/>
            <p:cNvCxnSpPr>
              <a:stCxn id="10" idx="0"/>
            </p:cNvCxnSpPr>
            <p:nvPr/>
          </p:nvCxnSpPr>
          <p:spPr>
            <a:xfrm flipV="1">
              <a:off x="2974515" y="4529020"/>
              <a:ext cx="34500" cy="788989"/>
            </a:xfrm>
            <a:prstGeom prst="straightConnector1">
              <a:avLst/>
            </a:prstGeom>
            <a:ln w="63500">
              <a:tailEnd type="arrow"/>
            </a:ln>
          </p:spPr>
          <p:style>
            <a:lnRef idx="2">
              <a:schemeClr val="accent1"/>
            </a:lnRef>
            <a:fillRef idx="0">
              <a:schemeClr val="accent1"/>
            </a:fillRef>
            <a:effectRef idx="1">
              <a:schemeClr val="accent1"/>
            </a:effectRef>
            <a:fontRef idx="minor">
              <a:schemeClr val="tx1"/>
            </a:fontRef>
          </p:style>
        </p:cxnSp>
        <p:cxnSp>
          <p:nvCxnSpPr>
            <p:cNvPr id="27" name="Rechte verbindingslijn met pijl 26"/>
            <p:cNvCxnSpPr/>
            <p:nvPr/>
          </p:nvCxnSpPr>
          <p:spPr>
            <a:xfrm flipH="1" flipV="1">
              <a:off x="3800248" y="4302007"/>
              <a:ext cx="759510" cy="989265"/>
            </a:xfrm>
            <a:prstGeom prst="straightConnector1">
              <a:avLst/>
            </a:prstGeom>
            <a:ln w="63500">
              <a:tailEnd type="arrow"/>
            </a:ln>
          </p:spPr>
          <p:style>
            <a:lnRef idx="2">
              <a:schemeClr val="accent1"/>
            </a:lnRef>
            <a:fillRef idx="0">
              <a:schemeClr val="accent1"/>
            </a:fillRef>
            <a:effectRef idx="1">
              <a:schemeClr val="accent1"/>
            </a:effectRef>
            <a:fontRef idx="minor">
              <a:schemeClr val="tx1"/>
            </a:fontRef>
          </p:style>
        </p:cxnSp>
        <p:cxnSp>
          <p:nvCxnSpPr>
            <p:cNvPr id="31" name="Rechte verbindingslijn met pijl 30"/>
            <p:cNvCxnSpPr/>
            <p:nvPr/>
          </p:nvCxnSpPr>
          <p:spPr>
            <a:xfrm flipV="1">
              <a:off x="3012205" y="1833620"/>
              <a:ext cx="34500" cy="659279"/>
            </a:xfrm>
            <a:prstGeom prst="straightConnector1">
              <a:avLst/>
            </a:prstGeom>
            <a:ln w="63500">
              <a:tailEnd type="arrow"/>
            </a:ln>
          </p:spPr>
          <p:style>
            <a:lnRef idx="2">
              <a:schemeClr val="accent1"/>
            </a:lnRef>
            <a:fillRef idx="0">
              <a:schemeClr val="accent1"/>
            </a:fillRef>
            <a:effectRef idx="1">
              <a:schemeClr val="accent1"/>
            </a:effectRef>
            <a:fontRef idx="minor">
              <a:schemeClr val="tx1"/>
            </a:fontRef>
          </p:style>
        </p:cxnSp>
        <p:sp>
          <p:nvSpPr>
            <p:cNvPr id="34" name="Subtitel 5"/>
            <p:cNvSpPr txBox="1">
              <a:spLocks/>
            </p:cNvSpPr>
            <p:nvPr/>
          </p:nvSpPr>
          <p:spPr>
            <a:xfrm>
              <a:off x="2634701" y="1373803"/>
              <a:ext cx="1387824" cy="51036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NL" sz="1800" dirty="0" smtClean="0">
                  <a:solidFill>
                    <a:srgbClr val="000000"/>
                  </a:solidFill>
                  <a:latin typeface="American Typewriter"/>
                  <a:cs typeface="American Typewriter"/>
                </a:rPr>
                <a:t>NCDC</a:t>
              </a:r>
              <a:endParaRPr lang="nl-NL" sz="1800" dirty="0">
                <a:solidFill>
                  <a:srgbClr val="000000"/>
                </a:solidFill>
                <a:latin typeface="American Typewriter"/>
                <a:cs typeface="American Typewriter"/>
              </a:endParaRPr>
            </a:p>
          </p:txBody>
        </p:sp>
        <p:sp>
          <p:nvSpPr>
            <p:cNvPr id="35" name="Subtitel 5"/>
            <p:cNvSpPr txBox="1">
              <a:spLocks/>
            </p:cNvSpPr>
            <p:nvPr/>
          </p:nvSpPr>
          <p:spPr>
            <a:xfrm>
              <a:off x="5205401" y="5318009"/>
              <a:ext cx="2553368" cy="71087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600" dirty="0" smtClean="0">
                  <a:solidFill>
                    <a:srgbClr val="000000"/>
                  </a:solidFill>
                  <a:latin typeface="Helvetica Neue Light"/>
                  <a:cs typeface="Helvetica Neue Light"/>
                </a:rPr>
                <a:t>Each market has a local database that updates data to the server. </a:t>
              </a:r>
              <a:endParaRPr lang="nl-NL" sz="1600" dirty="0">
                <a:solidFill>
                  <a:srgbClr val="000000"/>
                </a:solidFill>
                <a:latin typeface="Helvetica Neue Light"/>
                <a:cs typeface="Helvetica Neue Light"/>
              </a:endParaRPr>
            </a:p>
          </p:txBody>
        </p:sp>
        <p:sp>
          <p:nvSpPr>
            <p:cNvPr id="36" name="Subtitel 5"/>
            <p:cNvSpPr txBox="1">
              <a:spLocks/>
            </p:cNvSpPr>
            <p:nvPr/>
          </p:nvSpPr>
          <p:spPr>
            <a:xfrm>
              <a:off x="5205401" y="2828201"/>
              <a:ext cx="3120279" cy="93907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600" dirty="0" smtClean="0">
                  <a:solidFill>
                    <a:srgbClr val="000000"/>
                  </a:solidFill>
                  <a:latin typeface="Helvetica Neue Light"/>
                  <a:cs typeface="Helvetica Neue Light"/>
                </a:rPr>
                <a:t>Data is stored in the cloud and can be accessed by NCDC remotely </a:t>
              </a:r>
            </a:p>
            <a:p>
              <a:pPr marL="0" indent="0">
                <a:buNone/>
              </a:pPr>
              <a:endParaRPr lang="nl-NL" sz="1600" dirty="0">
                <a:solidFill>
                  <a:srgbClr val="FFFFFF"/>
                </a:solidFill>
                <a:latin typeface="Helvetica Neue Light"/>
                <a:cs typeface="Helvetica Neue Light"/>
              </a:endParaRPr>
            </a:p>
          </p:txBody>
        </p:sp>
      </p:grpSp>
      <p:sp>
        <p:nvSpPr>
          <p:cNvPr id="25" name="Subtitel 5"/>
          <p:cNvSpPr txBox="1">
            <a:spLocks/>
          </p:cNvSpPr>
          <p:nvPr/>
        </p:nvSpPr>
        <p:spPr>
          <a:xfrm>
            <a:off x="0" y="-10479"/>
            <a:ext cx="9144000" cy="1188796"/>
          </a:xfrm>
          <a:prstGeom prst="rect">
            <a:avLst/>
          </a:prstGeom>
        </p:spPr>
        <p:txBody>
          <a:bodyPr vert="horz" lIns="91440" tIns="45720" rIns="91440" bIns="45720" rtlCol="0" anchor="ctr">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nl-NL" dirty="0" smtClean="0">
                <a:solidFill>
                  <a:schemeClr val="bg1"/>
                </a:solidFill>
                <a:latin typeface="Helvetica Neue"/>
                <a:cs typeface="Helvetica Neue"/>
              </a:rPr>
              <a:t>Web-based </a:t>
            </a:r>
            <a:r>
              <a:rPr lang="nl-NL" dirty="0">
                <a:solidFill>
                  <a:schemeClr val="bg1"/>
                </a:solidFill>
                <a:latin typeface="Helvetica Neue"/>
                <a:cs typeface="Helvetica Neue"/>
              </a:rPr>
              <a:t>t</a:t>
            </a:r>
            <a:r>
              <a:rPr lang="nl-NL" dirty="0" smtClean="0">
                <a:solidFill>
                  <a:schemeClr val="bg1"/>
                </a:solidFill>
                <a:latin typeface="Helvetica Neue"/>
                <a:cs typeface="Helvetica Neue"/>
              </a:rPr>
              <a:t>icketing system</a:t>
            </a:r>
            <a:endParaRPr lang="nl-NL" dirty="0">
              <a:solidFill>
                <a:schemeClr val="bg1"/>
              </a:solidFill>
              <a:latin typeface="Helvetica Neue"/>
              <a:cs typeface="Helvetica Neue"/>
            </a:endParaRPr>
          </a:p>
        </p:txBody>
      </p:sp>
    </p:spTree>
    <p:extLst>
      <p:ext uri="{BB962C8B-B14F-4D97-AF65-F5344CB8AC3E}">
        <p14:creationId xmlns:p14="http://schemas.microsoft.com/office/powerpoint/2010/main" val="2939231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p:cNvSpPr/>
          <p:nvPr/>
        </p:nvSpPr>
        <p:spPr>
          <a:xfrm>
            <a:off x="4479667" y="3244334"/>
            <a:ext cx="184666" cy="369332"/>
          </a:xfrm>
          <a:prstGeom prst="rect">
            <a:avLst/>
          </a:prstGeom>
        </p:spPr>
        <p:txBody>
          <a:bodyPr wrap="none">
            <a:spAutoFit/>
          </a:bodyPr>
          <a:lstStyle/>
          <a:p>
            <a:r>
              <a:rPr lang="nl-NL" dirty="0"/>
              <a:t> </a:t>
            </a:r>
          </a:p>
        </p:txBody>
      </p:sp>
      <p:sp>
        <p:nvSpPr>
          <p:cNvPr id="9" name="Rechthoek 8"/>
          <p:cNvSpPr/>
          <p:nvPr/>
        </p:nvSpPr>
        <p:spPr>
          <a:xfrm>
            <a:off x="4479667" y="3244334"/>
            <a:ext cx="184666" cy="369332"/>
          </a:xfrm>
          <a:prstGeom prst="rect">
            <a:avLst/>
          </a:prstGeom>
        </p:spPr>
        <p:txBody>
          <a:bodyPr wrap="none">
            <a:spAutoFit/>
          </a:bodyPr>
          <a:lstStyle/>
          <a:p>
            <a:r>
              <a:rPr lang="nl-NL" dirty="0"/>
              <a:t> </a:t>
            </a:r>
          </a:p>
        </p:txBody>
      </p:sp>
      <p:sp>
        <p:nvSpPr>
          <p:cNvPr id="15" name="Subtitel 5"/>
          <p:cNvSpPr txBox="1">
            <a:spLocks/>
          </p:cNvSpPr>
          <p:nvPr/>
        </p:nvSpPr>
        <p:spPr>
          <a:xfrm>
            <a:off x="1618882" y="600815"/>
            <a:ext cx="7255026" cy="8763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NL" sz="3600" dirty="0" err="1" smtClean="0">
                <a:solidFill>
                  <a:schemeClr val="bg1"/>
                </a:solidFill>
                <a:latin typeface="American Typewriter"/>
                <a:cs typeface="American Typewriter"/>
              </a:rPr>
              <a:t>Ticketing</a:t>
            </a:r>
            <a:r>
              <a:rPr lang="nl-NL" sz="3600" dirty="0" smtClean="0">
                <a:solidFill>
                  <a:schemeClr val="bg1"/>
                </a:solidFill>
                <a:latin typeface="American Typewriter"/>
                <a:cs typeface="American Typewriter"/>
              </a:rPr>
              <a:t> System at the Market</a:t>
            </a:r>
            <a:endParaRPr lang="nl-NL" sz="3600" dirty="0">
              <a:solidFill>
                <a:schemeClr val="bg1"/>
              </a:solidFill>
              <a:latin typeface="American Typewriter"/>
              <a:cs typeface="American Typewriter"/>
            </a:endParaRPr>
          </a:p>
        </p:txBody>
      </p:sp>
      <p:sp>
        <p:nvSpPr>
          <p:cNvPr id="10" name="Rechthoek 9"/>
          <p:cNvSpPr/>
          <p:nvPr/>
        </p:nvSpPr>
        <p:spPr>
          <a:xfrm>
            <a:off x="0" y="0"/>
            <a:ext cx="9144000" cy="1127125"/>
          </a:xfrm>
          <a:prstGeom prst="rect">
            <a:avLst/>
          </a:prstGeom>
          <a:solidFill>
            <a:schemeClr val="tx1">
              <a:lumMod val="50000"/>
              <a:lumOff val="50000"/>
            </a:schemeClr>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16" name="Subtitel 5"/>
          <p:cNvSpPr txBox="1">
            <a:spLocks/>
          </p:cNvSpPr>
          <p:nvPr/>
        </p:nvSpPr>
        <p:spPr>
          <a:xfrm>
            <a:off x="0" y="0"/>
            <a:ext cx="9144000" cy="1162069"/>
          </a:xfrm>
          <a:prstGeom prst="rect">
            <a:avLst/>
          </a:prstGeom>
        </p:spPr>
        <p:txBody>
          <a:bodyPr vert="horz" lIns="91440" tIns="45720" rIns="91440" bIns="45720" rtlCol="0" anchor="ctr">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nl-NL" dirty="0" smtClean="0">
                <a:solidFill>
                  <a:schemeClr val="bg1"/>
                </a:solidFill>
                <a:latin typeface="Helvetica Neue"/>
                <a:cs typeface="Helvetica Neue"/>
              </a:rPr>
              <a:t>Part 1: </a:t>
            </a:r>
            <a:r>
              <a:rPr lang="nl-NL" dirty="0" smtClean="0">
                <a:solidFill>
                  <a:schemeClr val="bg1"/>
                </a:solidFill>
                <a:latin typeface="Helvetica Neue"/>
                <a:cs typeface="Helvetica Neue"/>
              </a:rPr>
              <a:t>ticketing system </a:t>
            </a:r>
            <a:r>
              <a:rPr lang="nl-NL" dirty="0" smtClean="0">
                <a:solidFill>
                  <a:schemeClr val="bg1"/>
                </a:solidFill>
                <a:latin typeface="Helvetica Neue"/>
                <a:cs typeface="Helvetica Neue"/>
              </a:rPr>
              <a:t>at the </a:t>
            </a:r>
            <a:r>
              <a:rPr lang="nl-NL" dirty="0" smtClean="0">
                <a:solidFill>
                  <a:schemeClr val="bg1"/>
                </a:solidFill>
                <a:latin typeface="Helvetica Neue"/>
                <a:cs typeface="Helvetica Neue"/>
              </a:rPr>
              <a:t>market</a:t>
            </a:r>
            <a:endParaRPr lang="nl-NL" dirty="0">
              <a:solidFill>
                <a:schemeClr val="bg1"/>
              </a:solidFill>
              <a:latin typeface="Helvetica Neue"/>
              <a:cs typeface="Helvetica Neue"/>
            </a:endParaRPr>
          </a:p>
        </p:txBody>
      </p:sp>
      <p:pic>
        <p:nvPicPr>
          <p:cNvPr id="2" name="Afbeelding 1" descr="Screen Shot 2018-06-11 at 00.22.4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363" y="1512059"/>
            <a:ext cx="7652608" cy="4368363"/>
          </a:xfrm>
          <a:prstGeom prst="rect">
            <a:avLst/>
          </a:prstGeom>
        </p:spPr>
      </p:pic>
    </p:spTree>
    <p:extLst>
      <p:ext uri="{BB962C8B-B14F-4D97-AF65-F5344CB8AC3E}">
        <p14:creationId xmlns:p14="http://schemas.microsoft.com/office/powerpoint/2010/main" val="26720842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p:cNvSpPr/>
          <p:nvPr/>
        </p:nvSpPr>
        <p:spPr>
          <a:xfrm>
            <a:off x="4479667" y="3244334"/>
            <a:ext cx="184666" cy="369332"/>
          </a:xfrm>
          <a:prstGeom prst="rect">
            <a:avLst/>
          </a:prstGeom>
        </p:spPr>
        <p:txBody>
          <a:bodyPr wrap="none">
            <a:spAutoFit/>
          </a:bodyPr>
          <a:lstStyle/>
          <a:p>
            <a:r>
              <a:rPr lang="nl-NL" dirty="0"/>
              <a:t> </a:t>
            </a:r>
          </a:p>
        </p:txBody>
      </p:sp>
      <p:sp>
        <p:nvSpPr>
          <p:cNvPr id="9" name="Rechthoek 8"/>
          <p:cNvSpPr/>
          <p:nvPr/>
        </p:nvSpPr>
        <p:spPr>
          <a:xfrm>
            <a:off x="4479667" y="3244334"/>
            <a:ext cx="184666" cy="369332"/>
          </a:xfrm>
          <a:prstGeom prst="rect">
            <a:avLst/>
          </a:prstGeom>
        </p:spPr>
        <p:txBody>
          <a:bodyPr wrap="none">
            <a:spAutoFit/>
          </a:bodyPr>
          <a:lstStyle/>
          <a:p>
            <a:r>
              <a:rPr lang="nl-NL" dirty="0"/>
              <a:t> </a:t>
            </a:r>
          </a:p>
        </p:txBody>
      </p:sp>
      <p:sp>
        <p:nvSpPr>
          <p:cNvPr id="15" name="Subtitel 5"/>
          <p:cNvSpPr txBox="1">
            <a:spLocks/>
          </p:cNvSpPr>
          <p:nvPr/>
        </p:nvSpPr>
        <p:spPr>
          <a:xfrm>
            <a:off x="1899283" y="666548"/>
            <a:ext cx="6430313" cy="8763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NL" sz="4000" dirty="0" smtClean="0">
                <a:solidFill>
                  <a:schemeClr val="bg1"/>
                </a:solidFill>
                <a:latin typeface="American Typewriter"/>
                <a:cs typeface="American Typewriter"/>
              </a:rPr>
              <a:t>Market Monitoring</a:t>
            </a:r>
            <a:endParaRPr lang="nl-NL" sz="4000" dirty="0">
              <a:solidFill>
                <a:schemeClr val="bg1"/>
              </a:solidFill>
              <a:latin typeface="American Typewriter"/>
              <a:cs typeface="American Typewriter"/>
            </a:endParaRPr>
          </a:p>
        </p:txBody>
      </p:sp>
      <p:pic>
        <p:nvPicPr>
          <p:cNvPr id="10" name="Afbeelding 9"/>
          <p:cNvPicPr/>
          <p:nvPr/>
        </p:nvPicPr>
        <p:blipFill>
          <a:blip r:embed="rId3">
            <a:extLst>
              <a:ext uri="{28A0092B-C50C-407E-A947-70E740481C1C}">
                <a14:useLocalDpi xmlns:a14="http://schemas.microsoft.com/office/drawing/2010/main" val="0"/>
              </a:ext>
            </a:extLst>
          </a:blip>
          <a:stretch>
            <a:fillRect/>
          </a:stretch>
        </p:blipFill>
        <p:spPr>
          <a:xfrm>
            <a:off x="772921" y="1529984"/>
            <a:ext cx="7556675" cy="4167364"/>
          </a:xfrm>
          <a:prstGeom prst="rect">
            <a:avLst/>
          </a:prstGeom>
        </p:spPr>
      </p:pic>
      <p:sp>
        <p:nvSpPr>
          <p:cNvPr id="13" name="Rechthoek 12"/>
          <p:cNvSpPr/>
          <p:nvPr/>
        </p:nvSpPr>
        <p:spPr>
          <a:xfrm>
            <a:off x="0" y="0"/>
            <a:ext cx="9144000" cy="1127125"/>
          </a:xfrm>
          <a:prstGeom prst="rect">
            <a:avLst/>
          </a:prstGeom>
          <a:solidFill>
            <a:schemeClr val="tx1">
              <a:lumMod val="50000"/>
              <a:lumOff val="50000"/>
            </a:schemeClr>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14" name="Subtitel 5"/>
          <p:cNvSpPr txBox="1">
            <a:spLocks/>
          </p:cNvSpPr>
          <p:nvPr/>
        </p:nvSpPr>
        <p:spPr>
          <a:xfrm>
            <a:off x="0" y="0"/>
            <a:ext cx="9144000" cy="1160651"/>
          </a:xfrm>
          <a:prstGeom prst="rect">
            <a:avLst/>
          </a:prstGeom>
        </p:spPr>
        <p:txBody>
          <a:bodyPr vert="horz" lIns="91440" tIns="45720" rIns="91440" bIns="45720" rtlCol="0" anchor="ctr">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nl-NL" dirty="0" smtClean="0">
                <a:solidFill>
                  <a:schemeClr val="bg1"/>
                </a:solidFill>
                <a:latin typeface="Helvetica Neue"/>
                <a:cs typeface="Helvetica Neue"/>
              </a:rPr>
              <a:t>Part 2: </a:t>
            </a:r>
            <a:r>
              <a:rPr lang="nl-NL" dirty="0" smtClean="0">
                <a:solidFill>
                  <a:schemeClr val="bg1"/>
                </a:solidFill>
                <a:latin typeface="Helvetica Neue"/>
                <a:cs typeface="Helvetica Neue"/>
              </a:rPr>
              <a:t>ticketing system </a:t>
            </a:r>
            <a:r>
              <a:rPr lang="nl-NL" dirty="0" smtClean="0">
                <a:solidFill>
                  <a:schemeClr val="bg1"/>
                </a:solidFill>
                <a:latin typeface="Helvetica Neue"/>
                <a:cs typeface="Helvetica Neue"/>
              </a:rPr>
              <a:t>for </a:t>
            </a:r>
            <a:r>
              <a:rPr lang="nl-NL" dirty="0" smtClean="0">
                <a:solidFill>
                  <a:schemeClr val="bg1"/>
                </a:solidFill>
                <a:latin typeface="Helvetica Neue"/>
                <a:cs typeface="Helvetica Neue"/>
              </a:rPr>
              <a:t>monitoring</a:t>
            </a:r>
            <a:endParaRPr lang="nl-NL" dirty="0">
              <a:solidFill>
                <a:schemeClr val="bg1"/>
              </a:solidFill>
              <a:latin typeface="Helvetica Neue"/>
              <a:cs typeface="Helvetica Neue"/>
            </a:endParaRPr>
          </a:p>
        </p:txBody>
      </p:sp>
    </p:spTree>
    <p:extLst>
      <p:ext uri="{BB962C8B-B14F-4D97-AF65-F5344CB8AC3E}">
        <p14:creationId xmlns:p14="http://schemas.microsoft.com/office/powerpoint/2010/main" val="34911677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10557</TotalTime>
  <Words>1174</Words>
  <Application>Microsoft Office PowerPoint</Application>
  <PresentationFormat>On-screen Show (4:3)</PresentationFormat>
  <Paragraphs>282</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American Typewriter</vt:lpstr>
      <vt:lpstr>Arial</vt:lpstr>
      <vt:lpstr>Calibri</vt:lpstr>
      <vt:lpstr>Helvetica Neue</vt:lpstr>
      <vt:lpstr>Helvetica Neue Light</vt:lpstr>
      <vt:lpstr>Office-thema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Nisa Fachry</dc:creator>
  <cp:lastModifiedBy>Windows User</cp:lastModifiedBy>
  <cp:revision>127</cp:revision>
  <cp:lastPrinted>2018-06-12T02:21:25Z</cp:lastPrinted>
  <dcterms:created xsi:type="dcterms:W3CDTF">2017-12-05T12:04:06Z</dcterms:created>
  <dcterms:modified xsi:type="dcterms:W3CDTF">2018-06-12T05:14:46Z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5166348</vt:lpwstr>
  </property>
  <property fmtid="{D5CDD505-2E9C-101B-9397-08002B2CF9AE}" name="NXPowerLiteSettings" pid="3">
    <vt:lpwstr>C7000400038000</vt:lpwstr>
  </property>
  <property fmtid="{D5CDD505-2E9C-101B-9397-08002B2CF9AE}" name="NXPowerLiteVersion" pid="4">
    <vt:lpwstr>S8.2.1</vt:lpwstr>
  </property>
</Properties>
</file>