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2" r:id="rId5"/>
    <p:sldId id="290" r:id="rId6"/>
    <p:sldId id="273" r:id="rId7"/>
    <p:sldId id="274" r:id="rId8"/>
    <p:sldId id="275" r:id="rId9"/>
    <p:sldId id="276" r:id="rId10"/>
    <p:sldId id="278" r:id="rId11"/>
    <p:sldId id="277" r:id="rId12"/>
    <p:sldId id="279" r:id="rId13"/>
    <p:sldId id="283" r:id="rId14"/>
    <p:sldId id="285" r:id="rId15"/>
    <p:sldId id="280" r:id="rId16"/>
    <p:sldId id="287" r:id="rId17"/>
    <p:sldId id="288" r:id="rId18"/>
    <p:sldId id="289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232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876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184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29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7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251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973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684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862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274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197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7608-C48B-4D88-AD25-CD5DD811D4CE}" type="datetimeFigureOut">
              <a:rPr lang="en-AU" smtClean="0"/>
              <a:t>12/06/2018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883AD-0AA1-4EB6-9994-78152F892B7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980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watson@anu.edu.au" TargetMode="External"/><Relationship Id="rId2" Type="http://schemas.openxmlformats.org/officeDocument/2006/relationships/hyperlink" Target="http://www.ahawatso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hawatson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kaule@upng.ac.pg" TargetMode="External"/><Relationship Id="rId4" Type="http://schemas.openxmlformats.org/officeDocument/2006/relationships/hyperlink" Target="mailto:amanda.watson@anu.edu.a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kaule@upng.ac.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1673" y="1783940"/>
            <a:ext cx="10084158" cy="2169874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Health phone services in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Papua </a:t>
            </a:r>
            <a:r>
              <a:rPr lang="en-AU" b="1" dirty="0"/>
              <a:t>New </a:t>
            </a:r>
            <a:r>
              <a:rPr lang="en-AU" b="1" dirty="0" smtClean="0"/>
              <a:t>Guinea</a:t>
            </a:r>
            <a:r>
              <a:rPr lang="en-AU" b="1" dirty="0"/>
              <a:t/>
            </a:r>
            <a:br>
              <a:rPr lang="en-AU" b="1" dirty="0"/>
            </a:br>
            <a:r>
              <a:rPr lang="en-AU" sz="4900" b="1" dirty="0"/>
              <a:t>by Amanda H A Watson and Ralph Kaule</a:t>
            </a:r>
          </a:p>
        </p:txBody>
      </p:sp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5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0433" y="1931593"/>
            <a:ext cx="9144000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Sustainability </a:t>
            </a:r>
            <a:r>
              <a:rPr lang="en-AU" sz="3200" dirty="0"/>
              <a:t>is a key factor regarding innovations financed by aid. </a:t>
            </a:r>
            <a:endParaRPr lang="en-AU" sz="3200" dirty="0" smtClean="0"/>
          </a:p>
          <a:p>
            <a:r>
              <a:rPr lang="en-AU" sz="3200" dirty="0" smtClean="0"/>
              <a:t>In </a:t>
            </a:r>
            <a:r>
              <a:rPr lang="en-AU" sz="3200" dirty="0"/>
              <a:t>PNG, </a:t>
            </a:r>
            <a:r>
              <a:rPr lang="en-AU" sz="3200" dirty="0" smtClean="0"/>
              <a:t>some aid-funded </a:t>
            </a:r>
            <a:r>
              <a:rPr lang="en-AU" sz="3200" dirty="0"/>
              <a:t>telehealth projects </a:t>
            </a:r>
            <a:r>
              <a:rPr lang="en-AU" sz="3200" dirty="0" smtClean="0"/>
              <a:t>have </a:t>
            </a:r>
            <a:r>
              <a:rPr lang="en-AU" sz="3200" dirty="0"/>
              <a:t>been sustainable and are ongoing, whilst others have not been sustainable and have ceased to operate. </a:t>
            </a:r>
          </a:p>
        </p:txBody>
      </p:sp>
    </p:spTree>
    <p:extLst>
      <p:ext uri="{BB962C8B-B14F-4D97-AF65-F5344CB8AC3E}">
        <p14:creationId xmlns:p14="http://schemas.microsoft.com/office/powerpoint/2010/main" val="10010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0433" y="1931593"/>
            <a:ext cx="9144000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What factors lead </a:t>
            </a:r>
            <a:r>
              <a:rPr lang="en-AU" sz="3200" dirty="0"/>
              <a:t>to failure and/or </a:t>
            </a:r>
            <a:r>
              <a:rPr lang="en-AU" sz="3200" dirty="0" smtClean="0"/>
              <a:t>success of a telehealth service in PNG?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54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A </a:t>
            </a:r>
            <a:r>
              <a:rPr lang="en-AU" sz="3200" dirty="0"/>
              <a:t>key lesson learnt is that phone services which are open to the public are expensive, requiring long-term investment and strategic, sustained promotional activities.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46231" y="6458466"/>
            <a:ext cx="614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Photos: Digicel call centre, Port Moresby (source: Watson 2017)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18" y="3515932"/>
            <a:ext cx="3923377" cy="29425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554" y="3515932"/>
            <a:ext cx="3923377" cy="294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1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“There </a:t>
            </a:r>
            <a:r>
              <a:rPr lang="en-AU" sz="3200" dirty="0"/>
              <a:t>has to be consistent flow of funding, especially for this, this program that there is continuation of service. </a:t>
            </a:r>
            <a:r>
              <a:rPr lang="en-AU" sz="3200" dirty="0" smtClean="0"/>
              <a:t>[…] If </a:t>
            </a:r>
            <a:r>
              <a:rPr lang="en-AU" sz="3200" dirty="0"/>
              <a:t>programmes like call centre has to come in, there has to be sufficient budget for it …. to, you know, maintain </a:t>
            </a:r>
            <a:r>
              <a:rPr lang="en-AU" sz="3200" dirty="0" smtClean="0"/>
              <a:t>its, ahh, </a:t>
            </a:r>
            <a:r>
              <a:rPr lang="en-AU" sz="3200" dirty="0"/>
              <a:t>maintain the </a:t>
            </a:r>
            <a:r>
              <a:rPr lang="en-AU" sz="3200" dirty="0" smtClean="0"/>
              <a:t>services, </a:t>
            </a:r>
            <a:r>
              <a:rPr lang="en-AU" sz="3200" dirty="0"/>
              <a:t>and that’s vital</a:t>
            </a:r>
            <a:r>
              <a:rPr lang="en-AU" sz="3200" dirty="0" smtClean="0"/>
              <a:t>.”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81897" y="4195029"/>
            <a:ext cx="2722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Source: Research interview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66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“All the rural villagers </a:t>
            </a:r>
            <a:r>
              <a:rPr lang="en-AU" sz="3200" dirty="0"/>
              <a:t>[…], </a:t>
            </a:r>
            <a:r>
              <a:rPr lang="en-AU" sz="3200" dirty="0" smtClean="0"/>
              <a:t>they must understand </a:t>
            </a:r>
            <a:r>
              <a:rPr lang="en-AU" sz="3200" dirty="0"/>
              <a:t>why </a:t>
            </a:r>
            <a:r>
              <a:rPr lang="en-AU" sz="3200" dirty="0" smtClean="0"/>
              <a:t>the call </a:t>
            </a:r>
            <a:r>
              <a:rPr lang="en-AU" sz="3200" dirty="0"/>
              <a:t>centre </a:t>
            </a:r>
            <a:r>
              <a:rPr lang="en-AU" sz="3200" dirty="0" smtClean="0"/>
              <a:t>exists. If they know the </a:t>
            </a:r>
            <a:r>
              <a:rPr lang="en-AU" sz="3200" dirty="0"/>
              <a:t>reason </a:t>
            </a:r>
            <a:r>
              <a:rPr lang="en-AU" sz="3200" dirty="0" smtClean="0"/>
              <a:t>for it, I think they will, you know, [ring]. So </a:t>
            </a:r>
            <a:r>
              <a:rPr lang="en-AU" sz="3200" dirty="0"/>
              <a:t>we have to have, ahh, people, ahh, …. have a lot of awareness in the villages, </a:t>
            </a:r>
            <a:r>
              <a:rPr lang="en-AU" sz="3200" dirty="0" smtClean="0"/>
              <a:t>[about] why </a:t>
            </a:r>
            <a:r>
              <a:rPr lang="en-AU" sz="3200" dirty="0"/>
              <a:t>the call centre is existing, </a:t>
            </a:r>
            <a:r>
              <a:rPr lang="en-AU" sz="3200" dirty="0" smtClean="0"/>
              <a:t>[and] the </a:t>
            </a:r>
            <a:r>
              <a:rPr lang="en-AU" sz="3200" dirty="0"/>
              <a:t>functions of </a:t>
            </a:r>
            <a:r>
              <a:rPr lang="en-AU" sz="3200" dirty="0" smtClean="0"/>
              <a:t>the </a:t>
            </a:r>
            <a:r>
              <a:rPr lang="en-AU" sz="3200" dirty="0"/>
              <a:t>call centre, [so that] they can </a:t>
            </a:r>
            <a:r>
              <a:rPr lang="en-AU" sz="3200" dirty="0" smtClean="0"/>
              <a:t>understand this.”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118446" y="4602156"/>
            <a:ext cx="9869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Source: Research interview</a:t>
            </a:r>
          </a:p>
          <a:p>
            <a:pPr algn="ctr"/>
            <a:r>
              <a:rPr lang="en-AU" dirty="0" smtClean="0"/>
              <a:t>Translated from the following interview quote in both Tok Pisin and English: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“Ol </a:t>
            </a:r>
            <a:r>
              <a:rPr lang="en-AU" dirty="0"/>
              <a:t>lain long ples </a:t>
            </a:r>
            <a:r>
              <a:rPr lang="en-AU" dirty="0" smtClean="0"/>
              <a:t>[…], </a:t>
            </a:r>
            <a:r>
              <a:rPr lang="en-AU" dirty="0"/>
              <a:t>olsem ol i mas understandim why call centre em </a:t>
            </a:r>
            <a:r>
              <a:rPr lang="en-AU" dirty="0" smtClean="0"/>
              <a:t>i </a:t>
            </a:r>
            <a:r>
              <a:rPr lang="en-AU" dirty="0"/>
              <a:t>exist. Sapos ol </a:t>
            </a:r>
            <a:r>
              <a:rPr lang="en-AU" dirty="0" smtClean="0"/>
              <a:t>i </a:t>
            </a:r>
            <a:r>
              <a:rPr lang="en-AU" dirty="0"/>
              <a:t>save </a:t>
            </a:r>
            <a:r>
              <a:rPr lang="en-AU" dirty="0" smtClean="0"/>
              <a:t>long </a:t>
            </a:r>
            <a:r>
              <a:rPr lang="en-AU" dirty="0"/>
              <a:t>reason </a:t>
            </a:r>
            <a:r>
              <a:rPr lang="en-AU" dirty="0" smtClean="0"/>
              <a:t>bilong dispela</a:t>
            </a:r>
            <a:r>
              <a:rPr lang="en-AU" dirty="0"/>
              <a:t>, me ting olsem olgeta bai wanemia, so we have to have, ahh, people, ahh, …. </a:t>
            </a:r>
            <a:r>
              <a:rPr lang="en-AU" dirty="0" smtClean="0"/>
              <a:t>have </a:t>
            </a:r>
            <a:r>
              <a:rPr lang="en-AU" dirty="0"/>
              <a:t>a lot of awareness in the villages, why the call centre is existing, the functions of call centre. Ol ken understandim </a:t>
            </a:r>
            <a:r>
              <a:rPr lang="en-AU" dirty="0" smtClean="0"/>
              <a:t>dispela.”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7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69700" y="1931593"/>
            <a:ext cx="10599313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Another </a:t>
            </a:r>
            <a:r>
              <a:rPr lang="en-AU" sz="3200" dirty="0"/>
              <a:t>key lesson is that phone services which are accessible only to health workers are less costly and can be beneficial in terms of improving health system efficacy and efficiency.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2010" y="6148033"/>
            <a:ext cx="3306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/>
              <a:t>Photo: rural health facility, Milne </a:t>
            </a:r>
          </a:p>
          <a:p>
            <a:pPr algn="ctr"/>
            <a:r>
              <a:rPr lang="en-AU" dirty="0" smtClean="0"/>
              <a:t>Bay Province (source: Watson)</a:t>
            </a:r>
            <a:endParaRPr lang="en-AU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52" y="3640756"/>
            <a:ext cx="3342128" cy="250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70722" y="6148033"/>
            <a:ext cx="359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/>
              <a:t>Photo: rural health worker, Western </a:t>
            </a:r>
          </a:p>
          <a:p>
            <a:pPr algn="ctr"/>
            <a:r>
              <a:rPr lang="en-AU" dirty="0" smtClean="0"/>
              <a:t>Highlands Province (source: Watson)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071" y="3673682"/>
            <a:ext cx="3296124" cy="24743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978" y="3628023"/>
            <a:ext cx="3361628" cy="25235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146088" y="6148033"/>
            <a:ext cx="359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/>
              <a:t>Photo: ambulance, Western </a:t>
            </a:r>
          </a:p>
          <a:p>
            <a:pPr algn="ctr"/>
            <a:r>
              <a:rPr lang="en-AU" dirty="0" smtClean="0"/>
              <a:t>Highlands Province (source: Watson)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953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“For the health workers, they get plenty of help through this. </a:t>
            </a:r>
            <a:r>
              <a:rPr lang="en-AU" sz="3200" dirty="0"/>
              <a:t>Like </a:t>
            </a:r>
            <a:r>
              <a:rPr lang="en-AU" sz="3200" dirty="0" smtClean="0"/>
              <a:t>some, </a:t>
            </a:r>
            <a:r>
              <a:rPr lang="en-AU" sz="3200" dirty="0"/>
              <a:t>they didn’t know how to deliver the baby, mostly it was like </a:t>
            </a:r>
            <a:r>
              <a:rPr lang="en-AU" sz="3200" dirty="0" smtClean="0"/>
              <a:t>maternal, child, </a:t>
            </a:r>
            <a:r>
              <a:rPr lang="en-AU" sz="3200" dirty="0"/>
              <a:t>ahh, </a:t>
            </a:r>
            <a:r>
              <a:rPr lang="en-AU" sz="3200" dirty="0" smtClean="0"/>
              <a:t>childbirth, and they need help, and they ring. We ring </a:t>
            </a:r>
            <a:r>
              <a:rPr lang="en-AU" sz="3200" dirty="0"/>
              <a:t>ONG </a:t>
            </a:r>
            <a:r>
              <a:rPr lang="en-AU" sz="3200" dirty="0" smtClean="0"/>
              <a:t>doctors, </a:t>
            </a:r>
            <a:r>
              <a:rPr lang="en-AU" sz="3200" dirty="0"/>
              <a:t>same </a:t>
            </a:r>
            <a:r>
              <a:rPr lang="en-AU" sz="3200" dirty="0" smtClean="0"/>
              <a:t>hour, </a:t>
            </a:r>
            <a:r>
              <a:rPr lang="en-AU" sz="3200" dirty="0"/>
              <a:t>same </a:t>
            </a:r>
            <a:r>
              <a:rPr lang="en-AU" sz="3200" dirty="0" smtClean="0"/>
              <a:t>time, they give </a:t>
            </a:r>
            <a:r>
              <a:rPr lang="en-AU" sz="3200" dirty="0"/>
              <a:t>advice, so then </a:t>
            </a:r>
            <a:r>
              <a:rPr lang="en-AU" sz="3200" dirty="0" smtClean="0"/>
              <a:t>we ring </a:t>
            </a:r>
            <a:r>
              <a:rPr lang="en-AU" sz="3200" dirty="0"/>
              <a:t>go </a:t>
            </a:r>
            <a:r>
              <a:rPr lang="en-AU" sz="3200" dirty="0" smtClean="0"/>
              <a:t>back […] that’s the help they get straight away, </a:t>
            </a:r>
            <a:r>
              <a:rPr lang="en-AU" sz="3200" dirty="0"/>
              <a:t>so it’s just like we are talking </a:t>
            </a:r>
            <a:r>
              <a:rPr lang="en-AU" sz="3200" dirty="0" smtClean="0"/>
              <a:t>face-to-face.”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914399" y="5040038"/>
            <a:ext cx="101871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Source: Research interview</a:t>
            </a:r>
          </a:p>
          <a:p>
            <a:pPr algn="ctr"/>
            <a:r>
              <a:rPr lang="en-AU" dirty="0" smtClean="0"/>
              <a:t>Translated from the following interview quote in both Tok Pisin and English: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“Long sait bilong </a:t>
            </a:r>
            <a:r>
              <a:rPr lang="en-AU" dirty="0"/>
              <a:t>health worker tu em olsem ol i kisim planti helpim </a:t>
            </a:r>
            <a:r>
              <a:rPr lang="en-AU" dirty="0" smtClean="0"/>
              <a:t>long dispela</a:t>
            </a:r>
            <a:r>
              <a:rPr lang="en-AU" dirty="0"/>
              <a:t>. Like some they didn’t know how to deliver the baby, mostly it was like maternal child ahh, olsem </a:t>
            </a:r>
            <a:r>
              <a:rPr lang="en-AU" dirty="0" smtClean="0"/>
              <a:t>long </a:t>
            </a:r>
            <a:r>
              <a:rPr lang="en-AU" dirty="0"/>
              <a:t>karim pikinini na ol i nidim helpim na ol sa ring kam, em ol ONG doctors mipla ring, same hour same time ol sa givim advice, so then mipla sa ring go bek </a:t>
            </a:r>
            <a:r>
              <a:rPr lang="en-AU" dirty="0" smtClean="0"/>
              <a:t>[…] em </a:t>
            </a:r>
            <a:r>
              <a:rPr lang="en-AU" dirty="0"/>
              <a:t>helpim em ol kisim straight away so it’s just like we are talking </a:t>
            </a:r>
            <a:r>
              <a:rPr lang="en-AU" dirty="0" smtClean="0"/>
              <a:t>face-to-face.”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74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“There </a:t>
            </a:r>
            <a:r>
              <a:rPr lang="en-AU" sz="3200" dirty="0"/>
              <a:t>are some instances where our staff lives were </a:t>
            </a:r>
            <a:r>
              <a:rPr lang="en-AU" sz="3200" dirty="0" smtClean="0"/>
              <a:t>in, uhh, </a:t>
            </a:r>
            <a:r>
              <a:rPr lang="en-AU" sz="3200" dirty="0"/>
              <a:t>under threat …. and …. just a phone call and it …. u</a:t>
            </a:r>
            <a:r>
              <a:rPr lang="en-AU" sz="3200" dirty="0" smtClean="0"/>
              <a:t>hh, we, </a:t>
            </a:r>
            <a:r>
              <a:rPr lang="en-AU" sz="3200" dirty="0"/>
              <a:t>we save them from the threat, you see, amm…. previously we receive message, without a phone call, we receive message later that …. ohh the vehicle has been stolen, the staff were beaten up, all </a:t>
            </a:r>
            <a:r>
              <a:rPr lang="en-AU" sz="3200" dirty="0" smtClean="0"/>
              <a:t>these.”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959542" y="4576399"/>
            <a:ext cx="10187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Source: Research interview</a:t>
            </a:r>
          </a:p>
        </p:txBody>
      </p:sp>
    </p:spTree>
    <p:extLst>
      <p:ext uri="{BB962C8B-B14F-4D97-AF65-F5344CB8AC3E}">
        <p14:creationId xmlns:p14="http://schemas.microsoft.com/office/powerpoint/2010/main" val="15541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008284" y="1931593"/>
            <a:ext cx="9869382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“[It’s a] very </a:t>
            </a:r>
            <a:r>
              <a:rPr lang="en-AU" sz="3200" dirty="0"/>
              <a:t>effective way of referring patients </a:t>
            </a:r>
            <a:r>
              <a:rPr lang="en-AU" sz="3200" dirty="0" smtClean="0"/>
              <a:t>and talking with and readying the health workers. We have phone numbers for all the health centres so we can ring and they can be ready. </a:t>
            </a:r>
            <a:r>
              <a:rPr lang="en-AU" sz="3200" dirty="0"/>
              <a:t>Because </a:t>
            </a:r>
            <a:r>
              <a:rPr lang="en-AU" sz="3200" dirty="0" smtClean="0"/>
              <a:t>we were given all the numbers for ringing them, so we can ring and say </a:t>
            </a:r>
            <a:r>
              <a:rPr lang="en-AU" sz="3200" dirty="0"/>
              <a:t>‘</a:t>
            </a:r>
            <a:r>
              <a:rPr lang="en-AU" sz="3200" dirty="0" smtClean="0"/>
              <a:t>oh, a </a:t>
            </a:r>
            <a:r>
              <a:rPr lang="en-AU" sz="3200" dirty="0"/>
              <a:t>patient </a:t>
            </a:r>
            <a:r>
              <a:rPr lang="en-AU" sz="3200" dirty="0" smtClean="0"/>
              <a:t>is coming, you </a:t>
            </a:r>
            <a:r>
              <a:rPr lang="en-AU" sz="3200" dirty="0"/>
              <a:t>[…] </a:t>
            </a:r>
            <a:r>
              <a:rPr lang="en-AU" sz="3200" dirty="0" smtClean="0"/>
              <a:t>wait for them’. […] So it’s effective assistance.”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69702" y="5103674"/>
            <a:ext cx="10483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Source: Research interview</a:t>
            </a:r>
          </a:p>
          <a:p>
            <a:pPr algn="ctr"/>
            <a:r>
              <a:rPr lang="en-AU" dirty="0" smtClean="0"/>
              <a:t>Translated from the following interview quote in both Tok Pisin and English: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“Very effective way of referring patients na toktok wantaim narapela wokman </a:t>
            </a:r>
            <a:r>
              <a:rPr lang="en-AU" dirty="0" smtClean="0"/>
              <a:t>mipela </a:t>
            </a:r>
            <a:r>
              <a:rPr lang="en-AU" dirty="0"/>
              <a:t>redim em long </a:t>
            </a:r>
            <a:r>
              <a:rPr lang="en-AU" dirty="0" smtClean="0"/>
              <a:t>hapsait. Like mipela </a:t>
            </a:r>
            <a:r>
              <a:rPr lang="en-AU" dirty="0"/>
              <a:t>gat olgeta </a:t>
            </a:r>
            <a:r>
              <a:rPr lang="en-AU" dirty="0" smtClean="0"/>
              <a:t>fon namba bilong </a:t>
            </a:r>
            <a:r>
              <a:rPr lang="en-AU" dirty="0"/>
              <a:t>olgeta health centre </a:t>
            </a:r>
            <a:r>
              <a:rPr lang="en-AU" dirty="0" smtClean="0"/>
              <a:t>i </a:t>
            </a:r>
            <a:r>
              <a:rPr lang="en-AU" dirty="0"/>
              <a:t>stap so </a:t>
            </a:r>
            <a:r>
              <a:rPr lang="en-AU" dirty="0" smtClean="0"/>
              <a:t>mipela </a:t>
            </a:r>
            <a:r>
              <a:rPr lang="en-AU" dirty="0"/>
              <a:t>sa ring na ol sa expectim na stap. Because ol givim </a:t>
            </a:r>
            <a:r>
              <a:rPr lang="en-AU" dirty="0" smtClean="0"/>
              <a:t>mipela </a:t>
            </a:r>
            <a:r>
              <a:rPr lang="en-AU" dirty="0"/>
              <a:t>ol </a:t>
            </a:r>
            <a:r>
              <a:rPr lang="en-AU" dirty="0" smtClean="0"/>
              <a:t>namba </a:t>
            </a:r>
            <a:r>
              <a:rPr lang="en-AU" dirty="0"/>
              <a:t>long ringim ol lain tu so </a:t>
            </a:r>
            <a:r>
              <a:rPr lang="en-AU" dirty="0" smtClean="0"/>
              <a:t>mipela </a:t>
            </a:r>
            <a:r>
              <a:rPr lang="en-AU" dirty="0"/>
              <a:t>ring na tok </a:t>
            </a:r>
            <a:r>
              <a:rPr lang="en-AU" dirty="0" smtClean="0"/>
              <a:t>‘oh </a:t>
            </a:r>
            <a:r>
              <a:rPr lang="en-AU" dirty="0"/>
              <a:t>patient kam lo </a:t>
            </a:r>
            <a:r>
              <a:rPr lang="en-AU" dirty="0" smtClean="0"/>
              <a:t>dispela, </a:t>
            </a:r>
            <a:r>
              <a:rPr lang="en-AU" dirty="0"/>
              <a:t>yu </a:t>
            </a:r>
            <a:r>
              <a:rPr lang="en-AU" dirty="0" smtClean="0"/>
              <a:t>[…] wetim em’. […] So </a:t>
            </a:r>
            <a:r>
              <a:rPr lang="en-AU" dirty="0"/>
              <a:t>em bin helpim effectively.”</a:t>
            </a:r>
          </a:p>
        </p:txBody>
      </p:sp>
    </p:spTree>
    <p:extLst>
      <p:ext uri="{BB962C8B-B14F-4D97-AF65-F5344CB8AC3E}">
        <p14:creationId xmlns:p14="http://schemas.microsoft.com/office/powerpoint/2010/main" val="41108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400433" y="1931593"/>
            <a:ext cx="9144000" cy="4526873"/>
          </a:xfrm>
        </p:spPr>
        <p:txBody>
          <a:bodyPr>
            <a:noAutofit/>
          </a:bodyPr>
          <a:lstStyle/>
          <a:p>
            <a:r>
              <a:rPr lang="en-AU" sz="3200" dirty="0" smtClean="0"/>
              <a:t>In conclusion, strategic </a:t>
            </a:r>
            <a:r>
              <a:rPr lang="en-AU" sz="3200" dirty="0"/>
              <a:t>use of phones between health workers </a:t>
            </a:r>
            <a:r>
              <a:rPr lang="en-AU" sz="3200" dirty="0" smtClean="0"/>
              <a:t>has demonstrable benefits</a:t>
            </a:r>
            <a:r>
              <a:rPr lang="en-A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9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5892" y="1783940"/>
            <a:ext cx="9093824" cy="832023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Dr Amanda H A Watson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0433" y="2809101"/>
            <a:ext cx="9144000" cy="3649365"/>
          </a:xfrm>
        </p:spPr>
        <p:txBody>
          <a:bodyPr>
            <a:noAutofit/>
          </a:bodyPr>
          <a:lstStyle/>
          <a:p>
            <a:r>
              <a:rPr lang="en-US" sz="3200" dirty="0" smtClean="0"/>
              <a:t>ANU-UPNG </a:t>
            </a:r>
            <a:r>
              <a:rPr lang="en-US" sz="3200" dirty="0"/>
              <a:t>Partnership</a:t>
            </a:r>
            <a:endParaRPr lang="en-AU" sz="3200" dirty="0"/>
          </a:p>
          <a:p>
            <a:r>
              <a:rPr lang="en-AU" dirty="0"/>
              <a:t>Lecturer, Australian National University </a:t>
            </a:r>
          </a:p>
          <a:p>
            <a:r>
              <a:rPr lang="en-AU" dirty="0"/>
              <a:t>Visiting Lecturer, University of Papua New Guinea</a:t>
            </a:r>
          </a:p>
          <a:p>
            <a:endParaRPr lang="en-AU" dirty="0"/>
          </a:p>
          <a:p>
            <a:r>
              <a:rPr lang="en-AU" dirty="0" smtClean="0">
                <a:hlinkClick r:id="rId2"/>
              </a:rPr>
              <a:t>www.ahawatson.com</a:t>
            </a:r>
            <a:r>
              <a:rPr lang="en-AU" dirty="0" smtClean="0"/>
              <a:t> </a:t>
            </a:r>
          </a:p>
          <a:p>
            <a:r>
              <a:rPr lang="en-AU" dirty="0" smtClean="0">
                <a:hlinkClick r:id="rId3"/>
              </a:rPr>
              <a:t>amanda.watson@anu.edu.au</a:t>
            </a:r>
            <a:r>
              <a:rPr lang="en-AU" dirty="0" smtClean="0"/>
              <a:t> </a:t>
            </a:r>
          </a:p>
          <a:p>
            <a:r>
              <a:rPr lang="en-AU" dirty="0" smtClean="0"/>
              <a:t>Twitter</a:t>
            </a:r>
            <a:r>
              <a:rPr lang="en-AU" dirty="0"/>
              <a:t>: @</a:t>
            </a:r>
            <a:r>
              <a:rPr lang="en-AU" dirty="0" smtClean="0"/>
              <a:t>ahawatson</a:t>
            </a:r>
            <a:endParaRPr lang="en-AU" dirty="0"/>
          </a:p>
        </p:txBody>
      </p:sp>
      <p:pic>
        <p:nvPicPr>
          <p:cNvPr id="5" name="Picture 4" descr="ANU_UPNG_logos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6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086" y="1783940"/>
            <a:ext cx="11384746" cy="2169874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Health phone services in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Papua </a:t>
            </a:r>
            <a:r>
              <a:rPr lang="en-AU" b="1" dirty="0"/>
              <a:t>New </a:t>
            </a:r>
            <a:r>
              <a:rPr lang="en-AU" b="1" dirty="0" smtClean="0"/>
              <a:t>Guinea</a:t>
            </a:r>
            <a:r>
              <a:rPr lang="en-AU" b="1" dirty="0"/>
              <a:t/>
            </a:r>
            <a:br>
              <a:rPr lang="en-AU" b="1" dirty="0"/>
            </a:br>
            <a:r>
              <a:rPr lang="en-AU" sz="4900" b="1" dirty="0"/>
              <a:t>by Amanda H A Watson and Ralph Kaule</a:t>
            </a:r>
          </a:p>
        </p:txBody>
      </p:sp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2868877"/>
            <a:ext cx="12192000" cy="3823519"/>
          </a:xfrm>
        </p:spPr>
        <p:txBody>
          <a:bodyPr>
            <a:noAutofit/>
          </a:bodyPr>
          <a:lstStyle/>
          <a:p>
            <a:endParaRPr lang="en-AU" dirty="0" smtClean="0">
              <a:hlinkClick r:id="rId3"/>
            </a:endParaRPr>
          </a:p>
          <a:p>
            <a:endParaRPr lang="en-AU" dirty="0">
              <a:hlinkClick r:id="rId3"/>
            </a:endParaRPr>
          </a:p>
          <a:p>
            <a:endParaRPr lang="en-AU" dirty="0" smtClean="0">
              <a:hlinkClick r:id="rId3"/>
            </a:endParaRPr>
          </a:p>
          <a:p>
            <a:r>
              <a:rPr lang="en-AU" dirty="0" smtClean="0">
                <a:hlinkClick r:id="rId3"/>
              </a:rPr>
              <a:t>www.ahawatson.com</a:t>
            </a:r>
            <a:r>
              <a:rPr lang="en-AU" dirty="0" smtClean="0"/>
              <a:t> </a:t>
            </a:r>
          </a:p>
          <a:p>
            <a:r>
              <a:rPr lang="en-AU" dirty="0" smtClean="0">
                <a:hlinkClick r:id="rId4"/>
              </a:rPr>
              <a:t>amanda.watson@anu.edu.au</a:t>
            </a:r>
            <a:r>
              <a:rPr lang="en-AU" dirty="0" smtClean="0"/>
              <a:t> </a:t>
            </a:r>
          </a:p>
          <a:p>
            <a:r>
              <a:rPr lang="en-AU" dirty="0" smtClean="0"/>
              <a:t>Twitter</a:t>
            </a:r>
            <a:r>
              <a:rPr lang="en-AU" dirty="0"/>
              <a:t>: </a:t>
            </a:r>
            <a:r>
              <a:rPr lang="en-AU" dirty="0" smtClean="0"/>
              <a:t>@ahawatson</a:t>
            </a:r>
          </a:p>
          <a:p>
            <a:r>
              <a:rPr lang="en-AU" dirty="0" smtClean="0">
                <a:hlinkClick r:id="rId5"/>
              </a:rPr>
              <a:t>rkaule@upng.ac.pg</a:t>
            </a:r>
          </a:p>
          <a:p>
            <a:endParaRPr lang="en-AU" dirty="0" smtClean="0">
              <a:hlinkClick r:id="rId5"/>
            </a:endParaRPr>
          </a:p>
          <a:p>
            <a:r>
              <a:rPr lang="en-AU" sz="1800" dirty="0" smtClean="0"/>
              <a:t>NB: This research was also presented at the Australasian Aid conference, February 2018, Australian National University, Canberra.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5230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5892" y="1783940"/>
            <a:ext cx="9093824" cy="832023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Mr Ralph Kaule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0433" y="2809101"/>
            <a:ext cx="9144000" cy="3649365"/>
          </a:xfrm>
        </p:spPr>
        <p:txBody>
          <a:bodyPr>
            <a:noAutofit/>
          </a:bodyPr>
          <a:lstStyle/>
          <a:p>
            <a:r>
              <a:rPr lang="en-AU" dirty="0" smtClean="0"/>
              <a:t>Lecturer</a:t>
            </a:r>
            <a:r>
              <a:rPr lang="en-AU" dirty="0"/>
              <a:t>, University of Papua New Guinea</a:t>
            </a:r>
          </a:p>
          <a:p>
            <a:r>
              <a:rPr lang="en-AU" dirty="0" smtClean="0">
                <a:hlinkClick r:id="rId2"/>
              </a:rPr>
              <a:t>rkaule@upng.ac.pg</a:t>
            </a:r>
            <a:r>
              <a:rPr lang="en-AU" dirty="0" smtClean="0"/>
              <a:t> </a:t>
            </a:r>
            <a:endParaRPr lang="en-AU" dirty="0"/>
          </a:p>
        </p:txBody>
      </p:sp>
      <p:pic>
        <p:nvPicPr>
          <p:cNvPr id="5" name="Picture 4" descr="ANU_UPNG_logo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755" y="3727737"/>
            <a:ext cx="3490175" cy="26176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06970" y="6352597"/>
            <a:ext cx="7972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dirty="0" smtClean="0"/>
              <a:t>Photo: Mr Ralph Kaule conducting a research interview in 2017 (source: Watson)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72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0433" y="1931593"/>
            <a:ext cx="9144000" cy="4526873"/>
          </a:xfrm>
        </p:spPr>
        <p:txBody>
          <a:bodyPr>
            <a:noAutofit/>
          </a:bodyPr>
          <a:lstStyle/>
          <a:p>
            <a:r>
              <a:rPr lang="en-AU" sz="3200" dirty="0"/>
              <a:t>The term telemedicine is typically limited to phone consultations between medical practitioners and patients (Zieliński, Duplaga &amp; Ingram, 2006). Telehealth is a broad term incorporating “telemedicine and a variety of nonphysician services, including telenursing” (Weinstein et al., 2014, p. 183).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317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Papua New Guinea</a:t>
            </a:r>
            <a:endParaRPr lang="en-AU" sz="47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1700809"/>
            <a:ext cx="7143750" cy="4762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02768" y="6463309"/>
            <a:ext cx="5500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Figure: Map of Papua New Guinea (source: geology.com)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70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07782"/>
              </p:ext>
            </p:extLst>
          </p:nvPr>
        </p:nvGraphicFramePr>
        <p:xfrm>
          <a:off x="2166934" y="1931595"/>
          <a:ext cx="8226316" cy="452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3158">
                  <a:extLst>
                    <a:ext uri="{9D8B030D-6E8A-4147-A177-3AD203B41FA5}">
                      <a16:colId xmlns="" xmlns:a16="http://schemas.microsoft.com/office/drawing/2014/main" val="3773693064"/>
                    </a:ext>
                  </a:extLst>
                </a:gridCol>
                <a:gridCol w="4113158">
                  <a:extLst>
                    <a:ext uri="{9D8B030D-6E8A-4147-A177-3AD203B41FA5}">
                      <a16:colId xmlns="" xmlns:a16="http://schemas.microsoft.com/office/drawing/2014/main" val="2554982451"/>
                    </a:ext>
                  </a:extLst>
                </a:gridCol>
              </a:tblGrid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Interviews conducted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8449685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</a:rPr>
                        <a:t>Port Moresby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3899684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</a:rPr>
                        <a:t>Provincial town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70850396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</a:rPr>
                        <a:t>Rural health facility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27896083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1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96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70706"/>
              </p:ext>
            </p:extLst>
          </p:nvPr>
        </p:nvGraphicFramePr>
        <p:xfrm>
          <a:off x="2166934" y="1931595"/>
          <a:ext cx="8226316" cy="3616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3158">
                  <a:extLst>
                    <a:ext uri="{9D8B030D-6E8A-4147-A177-3AD203B41FA5}">
                      <a16:colId xmlns="" xmlns:a16="http://schemas.microsoft.com/office/drawing/2014/main" val="3773693064"/>
                    </a:ext>
                  </a:extLst>
                </a:gridCol>
                <a:gridCol w="4113158">
                  <a:extLst>
                    <a:ext uri="{9D8B030D-6E8A-4147-A177-3AD203B41FA5}">
                      <a16:colId xmlns="" xmlns:a16="http://schemas.microsoft.com/office/drawing/2014/main" val="2554982451"/>
                    </a:ext>
                  </a:extLst>
                </a:gridCol>
              </a:tblGrid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Interviewee sex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8449685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3899684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70850396"/>
                  </a:ext>
                </a:extLst>
              </a:tr>
              <a:tr h="904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1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2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36046"/>
              </p:ext>
            </p:extLst>
          </p:nvPr>
        </p:nvGraphicFramePr>
        <p:xfrm>
          <a:off x="626532" y="1931595"/>
          <a:ext cx="10346268" cy="4749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7601">
                  <a:extLst>
                    <a:ext uri="{9D8B030D-6E8A-4147-A177-3AD203B41FA5}">
                      <a16:colId xmlns="" xmlns:a16="http://schemas.microsoft.com/office/drawing/2014/main" val="3773693064"/>
                    </a:ext>
                  </a:extLst>
                </a:gridCol>
                <a:gridCol w="4148667">
                  <a:extLst>
                    <a:ext uri="{9D8B030D-6E8A-4147-A177-3AD203B41FA5}">
                      <a16:colId xmlns="" xmlns:a16="http://schemas.microsoft.com/office/drawing/2014/main" val="2554982451"/>
                    </a:ext>
                  </a:extLst>
                </a:gridCol>
              </a:tblGrid>
              <a:tr h="819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Interviewee </a:t>
                      </a:r>
                      <a:r>
                        <a:rPr lang="en-A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 experience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8449685"/>
                  </a:ext>
                </a:extLst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health professional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Telecommunication company employee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Rural health worker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administrator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Doctor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3899684"/>
                  </a:ext>
                </a:extLst>
              </a:tr>
              <a:tr h="429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9560862"/>
                  </a:ext>
                </a:extLst>
              </a:tr>
              <a:tr h="429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Trained counsellor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1603040"/>
                  </a:ext>
                </a:extLst>
              </a:tr>
              <a:tr h="636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1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1"/>
          <a:stretch/>
        </p:blipFill>
        <p:spPr bwMode="auto">
          <a:xfrm>
            <a:off x="298107" y="0"/>
            <a:ext cx="2749893" cy="15956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ANU_UPNG_logo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61"/>
          <a:stretch/>
        </p:blipFill>
        <p:spPr bwMode="auto">
          <a:xfrm>
            <a:off x="9252507" y="138370"/>
            <a:ext cx="2600325" cy="1457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8325" y="1428750"/>
            <a:ext cx="657225" cy="355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166937" y="230784"/>
            <a:ext cx="7772400" cy="1470025"/>
          </a:xfrm>
        </p:spPr>
        <p:txBody>
          <a:bodyPr>
            <a:noAutofit/>
          </a:bodyPr>
          <a:lstStyle/>
          <a:p>
            <a:r>
              <a:rPr lang="en-AU" sz="4700" dirty="0" smtClean="0">
                <a:latin typeface="+mn-lt"/>
              </a:rPr>
              <a:t>Telehealth</a:t>
            </a:r>
            <a:endParaRPr lang="en-AU" sz="4700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42909"/>
              </p:ext>
            </p:extLst>
          </p:nvPr>
        </p:nvGraphicFramePr>
        <p:xfrm>
          <a:off x="626532" y="1931595"/>
          <a:ext cx="10346268" cy="4671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7601">
                  <a:extLst>
                    <a:ext uri="{9D8B030D-6E8A-4147-A177-3AD203B41FA5}">
                      <a16:colId xmlns="" xmlns:a16="http://schemas.microsoft.com/office/drawing/2014/main" val="3773693064"/>
                    </a:ext>
                  </a:extLst>
                </a:gridCol>
                <a:gridCol w="4148667">
                  <a:extLst>
                    <a:ext uri="{9D8B030D-6E8A-4147-A177-3AD203B41FA5}">
                      <a16:colId xmlns="" xmlns:a16="http://schemas.microsoft.com/office/drawing/2014/main" val="2554982451"/>
                    </a:ext>
                  </a:extLst>
                </a:gridCol>
              </a:tblGrid>
              <a:tr h="819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Interviewee </a:t>
                      </a:r>
                      <a:r>
                        <a:rPr lang="en-AU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telehealth experience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8449685"/>
                  </a:ext>
                </a:extLst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Currently </a:t>
                      </a: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works, </a:t>
                      </a: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 </a:t>
                      </a: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worked, managing a telehealth service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 </a:t>
                      </a: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used a telehealth service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Currently </a:t>
                      </a: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works, </a:t>
                      </a: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 </a:t>
                      </a: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worked, answering calls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33899684"/>
                  </a:ext>
                </a:extLst>
              </a:tr>
              <a:tr h="445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Experience as a client of a telehealth </a:t>
                      </a:r>
                      <a:r>
                        <a:rPr lang="en-AU" sz="2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 (e.g. rural health</a:t>
                      </a:r>
                      <a:r>
                        <a:rPr lang="en-AU" sz="2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worker)</a:t>
                      </a:r>
                      <a:endParaRPr lang="en-AU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8523921"/>
                  </a:ext>
                </a:extLst>
              </a:tr>
              <a:tr h="636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AU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01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8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892</Words>
  <Application>Microsoft Office PowerPoint</Application>
  <PresentationFormat>Widescreen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1_Office Theme</vt:lpstr>
      <vt:lpstr>Health phone services in  Papua New Guinea by Amanda H A Watson and Ralph Kaule</vt:lpstr>
      <vt:lpstr>Dr Amanda H A Watson</vt:lpstr>
      <vt:lpstr>Mr Ralph Kaule</vt:lpstr>
      <vt:lpstr>Telehealth</vt:lpstr>
      <vt:lpstr>Papua New Guinea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Telehealth</vt:lpstr>
      <vt:lpstr>Health phone services in  Papua New Guinea by Amanda H A Watson and Ralph Kaule</vt:lpstr>
    </vt:vector>
  </TitlesOfParts>
  <Company>The Australian National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Amanda H A Watson</dc:title>
  <dc:creator>Amanda Watson</dc:creator>
  <cp:lastModifiedBy>Windows User</cp:lastModifiedBy>
  <cp:revision>52</cp:revision>
  <dcterms:created xsi:type="dcterms:W3CDTF">2018-02-04T22:39:03Z</dcterms:created>
  <dcterms:modified xsi:type="dcterms:W3CDTF">2018-06-12T00:58:52Z</dcterms:modified>
</cp:coreProperties>
</file>