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6" r:id="rId1"/>
  </p:sldMasterIdLst>
  <p:notesMasterIdLst>
    <p:notesMasterId r:id="rId8"/>
  </p:notes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0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5293A-0527-A242-8359-1A002D79C8C2}" type="datetimeFigureOut">
              <a:rPr lang="en-US" smtClean="0"/>
              <a:t>14/06/18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D7A20-8DF6-0642-A64C-5EF9E71D6433}" type="slidenum">
              <a:rPr lang="en-US" smtClean="0"/>
              <a:t>‹#›</a:t>
            </a:fld>
            <a:endParaRPr lang="en-US"/>
          </a:p>
        </p:txBody>
      </p:sp>
    </p:spTree>
    <p:extLst>
      <p:ext uri="{BB962C8B-B14F-4D97-AF65-F5344CB8AC3E}">
        <p14:creationId xmlns:p14="http://schemas.microsoft.com/office/powerpoint/2010/main" val="26849785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afternoon everyone, in this presentation I will talk about the impact of Brexit on PNG’s canned tuna exports to the United Kingdom. The U.K market is the main export destination of PNG’s canned tuna. Currently, PNG’s exports caned tuna to the U.K. at a tariff free/quota free arrangement (that is, exports are at a 0 % tariff rate, and unlimited quantity). This preferential access (tariff/quota free) is possible under the Economic Partnership agreement signed between the 28 member countries and PNG. </a:t>
            </a:r>
          </a:p>
          <a:p>
            <a:endParaRPr lang="en-US" baseline="0" dirty="0" smtClean="0"/>
          </a:p>
          <a:p>
            <a:r>
              <a:rPr lang="en-US" baseline="0" dirty="0" smtClean="0"/>
              <a:t>Why should we be interested in Brexit: When U.K. exits the EU in 2019, it won’t be party to the trade deals singed on it’s behalf by the EU (since 1973, all U.K’s external trade deals were signed by the EU as part of a custom union). It means U.K will not be part of the EPA. The agreement which gives the tariff/quota free access. In this presentation I will attempt to cover what’s at stake for PNG’s canned tuna industry. </a:t>
            </a:r>
            <a:endParaRPr lang="en-US" dirty="0"/>
          </a:p>
        </p:txBody>
      </p:sp>
      <p:sp>
        <p:nvSpPr>
          <p:cNvPr id="4" name="Slide Number Placeholder 3"/>
          <p:cNvSpPr>
            <a:spLocks noGrp="1"/>
          </p:cNvSpPr>
          <p:nvPr>
            <p:ph type="sldNum" sz="quarter" idx="10"/>
          </p:nvPr>
        </p:nvSpPr>
        <p:spPr/>
        <p:txBody>
          <a:bodyPr/>
          <a:lstStyle/>
          <a:p>
            <a:fld id="{25CD7A20-8DF6-0642-A64C-5EF9E71D6433}" type="slidenum">
              <a:rPr lang="en-US" smtClean="0"/>
              <a:t>1</a:t>
            </a:fld>
            <a:endParaRPr lang="en-US"/>
          </a:p>
        </p:txBody>
      </p:sp>
    </p:spTree>
    <p:extLst>
      <p:ext uri="{BB962C8B-B14F-4D97-AF65-F5344CB8AC3E}">
        <p14:creationId xmlns:p14="http://schemas.microsoft.com/office/powerpoint/2010/main" val="421838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brief background on IEPA’s impact to PNG: let’s start at the bottom </a:t>
            </a:r>
            <a:r>
              <a:rPr lang="mr-IN" baseline="0" dirty="0" smtClean="0"/>
              <a:t>–</a:t>
            </a:r>
            <a:r>
              <a:rPr lang="en-US" baseline="0" dirty="0" smtClean="0"/>
              <a:t> </a:t>
            </a:r>
          </a:p>
          <a:p>
            <a:r>
              <a:rPr lang="en-US" baseline="0" dirty="0" smtClean="0"/>
              <a:t>The EU Representative stated in 2017 that PNG’s tuna exports to the EU increased from K1.7 billion to K2.5 billion after the signing of the EPA. I guess he used the 2018 data. According to the UK Revenue &amp; Custom’s Trade Statistics, the average import of canned tuna from PNG is 4 million GBP, that’s about K17 million per year. </a:t>
            </a:r>
          </a:p>
          <a:p>
            <a:endParaRPr lang="en-US" baseline="0" dirty="0" smtClean="0"/>
          </a:p>
          <a:p>
            <a:r>
              <a:rPr lang="en-US" baseline="0" dirty="0" smtClean="0"/>
              <a:t>More important for </a:t>
            </a:r>
            <a:r>
              <a:rPr lang="en-US" baseline="0" dirty="0" err="1" smtClean="0"/>
              <a:t>PNGeans</a:t>
            </a:r>
            <a:r>
              <a:rPr lang="en-US" baseline="0" dirty="0" smtClean="0"/>
              <a:t> is that canneries are one of the largest private sectors employers, RD CEO claims that it employees about 3, 500 people (not sure whether this is the data for the number of employees at a particular point in time, or the number of peoples employed over the years). Either way, when you multiply 3, 500 by 6 tuna cannery companies, the tuna industry is one of the highest private sector employers of low skilled </a:t>
            </a:r>
            <a:r>
              <a:rPr lang="en-US" baseline="0" dirty="0" err="1" smtClean="0"/>
              <a:t>labour</a:t>
            </a:r>
            <a:r>
              <a:rPr lang="en-US" baseline="0" dirty="0" smtClean="0"/>
              <a:t> in the country.</a:t>
            </a:r>
          </a:p>
          <a:p>
            <a:endParaRPr lang="en-US" baseline="0" dirty="0" smtClean="0"/>
          </a:p>
          <a:p>
            <a:r>
              <a:rPr lang="en-US" baseline="0" dirty="0" smtClean="0"/>
              <a:t>And a much important feature of EPA is that, it enabled industrial upgrade in for tuna, that is, we went from exporting raw tuna to manufacturing and exporting canned tuna. This is a very rare case, not many industries in PNG (in fact I cannot think of any industry that have undergone an industrial upgrade at such magnitude in PNG). </a:t>
            </a:r>
          </a:p>
          <a:p>
            <a:endParaRPr lang="en-US" baseline="0" dirty="0" smtClean="0"/>
          </a:p>
        </p:txBody>
      </p:sp>
      <p:sp>
        <p:nvSpPr>
          <p:cNvPr id="4" name="Slide Number Placeholder 3"/>
          <p:cNvSpPr>
            <a:spLocks noGrp="1"/>
          </p:cNvSpPr>
          <p:nvPr>
            <p:ph type="sldNum" sz="quarter" idx="10"/>
          </p:nvPr>
        </p:nvSpPr>
        <p:spPr/>
        <p:txBody>
          <a:bodyPr/>
          <a:lstStyle/>
          <a:p>
            <a:fld id="{25CD7A20-8DF6-0642-A64C-5EF9E71D6433}" type="slidenum">
              <a:rPr lang="en-US" smtClean="0"/>
              <a:t>2</a:t>
            </a:fld>
            <a:endParaRPr lang="en-US"/>
          </a:p>
        </p:txBody>
      </p:sp>
    </p:spTree>
    <p:extLst>
      <p:ext uri="{BB962C8B-B14F-4D97-AF65-F5344CB8AC3E}">
        <p14:creationId xmlns:p14="http://schemas.microsoft.com/office/powerpoint/2010/main" val="4063316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 preferential access to the EU market, and the EU specifically, played a very big part in all of these success. PNG export’s canned tuna to the EU at zero tariff rate, it can export unlimited quantity, and the rules of origin does not apply for PNG’s canned tuna exporters (Rule of Origin requires other exporters to export tuna export only the canned tuna manufactured from raw tuna caught with their exclusive economic zone, or caught by boats belonging to the exporting country). This exception (derogation) gives PNG a greater access to tuna supply. Tuna can be caught elsewhere, by boats of any nationality, but so long as it is processed in PNG, it can be exported to the EU (UK) at zero tariff and unlimited quantity.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These achievements are at stake with U.K leaving the EU.</a:t>
            </a:r>
            <a:endParaRPr lang="en-US" dirty="0" smtClean="0"/>
          </a:p>
          <a:p>
            <a:endParaRPr lang="en-US" dirty="0"/>
          </a:p>
        </p:txBody>
      </p:sp>
      <p:sp>
        <p:nvSpPr>
          <p:cNvPr id="4" name="Slide Number Placeholder 3"/>
          <p:cNvSpPr>
            <a:spLocks noGrp="1"/>
          </p:cNvSpPr>
          <p:nvPr>
            <p:ph type="sldNum" sz="quarter" idx="10"/>
          </p:nvPr>
        </p:nvSpPr>
        <p:spPr/>
        <p:txBody>
          <a:bodyPr/>
          <a:lstStyle/>
          <a:p>
            <a:fld id="{25CD7A20-8DF6-0642-A64C-5EF9E71D6433}" type="slidenum">
              <a:rPr lang="en-US" smtClean="0"/>
              <a:t>3</a:t>
            </a:fld>
            <a:endParaRPr lang="en-US"/>
          </a:p>
        </p:txBody>
      </p:sp>
    </p:spTree>
    <p:extLst>
      <p:ext uri="{BB962C8B-B14F-4D97-AF65-F5344CB8AC3E}">
        <p14:creationId xmlns:p14="http://schemas.microsoft.com/office/powerpoint/2010/main" val="1406748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competitive are PNG tuna canneries in the U.K market with all the preferential accesses. With all these preferential treatments, PNG’s export to the UK was 4. 1 million GBPs (K17 million Kina). In the same year, Thailand, which had to pay 21. 5% tariff rate under GSP, coupled with strict RoO, exported 8 times more than PNG (32. 9 million GBP = K132 million). You can make the argument that the reason why PNG canned tuna is competitive in the U.K market is because of the preferential treatment under the EPA. </a:t>
            </a:r>
            <a:endParaRPr lang="en-US" dirty="0"/>
          </a:p>
        </p:txBody>
      </p:sp>
      <p:sp>
        <p:nvSpPr>
          <p:cNvPr id="4" name="Slide Number Placeholder 3"/>
          <p:cNvSpPr>
            <a:spLocks noGrp="1"/>
          </p:cNvSpPr>
          <p:nvPr>
            <p:ph type="sldNum" sz="quarter" idx="10"/>
          </p:nvPr>
        </p:nvSpPr>
        <p:spPr/>
        <p:txBody>
          <a:bodyPr/>
          <a:lstStyle/>
          <a:p>
            <a:fld id="{25CD7A20-8DF6-0642-A64C-5EF9E71D6433}" type="slidenum">
              <a:rPr lang="en-US" smtClean="0"/>
              <a:t>4</a:t>
            </a:fld>
            <a:endParaRPr lang="en-US"/>
          </a:p>
        </p:txBody>
      </p:sp>
    </p:spTree>
    <p:extLst>
      <p:ext uri="{BB962C8B-B14F-4D97-AF65-F5344CB8AC3E}">
        <p14:creationId xmlns:p14="http://schemas.microsoft.com/office/powerpoint/2010/main" val="3720620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case that PNG has to avoid at all costs is the MFN rate (tariff rate for canned</a:t>
            </a:r>
            <a:r>
              <a:rPr lang="en-US" baseline="0" dirty="0" smtClean="0"/>
              <a:t> tuna). 24% MFN Tariff is higher than those in the region (GSP 21%), and countries with 21% tariff rate already have higher exports than PNG. There are discussions, mainly by UK academics and policy think tanks that the EPA should be maintained by seeking WTO weaver until a further arrangement is reached. Challenge to this suggestion is that it is not compatible with WTO rules. Both countries are members of WTO.</a:t>
            </a:r>
          </a:p>
          <a:p>
            <a:endParaRPr lang="en-US" baseline="0" dirty="0" smtClean="0"/>
          </a:p>
          <a:p>
            <a:r>
              <a:rPr lang="en-US" baseline="0" dirty="0" smtClean="0"/>
              <a:t>Second best option is for PNG to seek GSP/GSP+ from UK. This relationships are unilateral (PNG would have no say in how high or low the tariff should be). UK sets it’s own tariff and PNG takes whatever is given. Anything above 0% would lead to a reduction of canned tuna exports (and possible collapse). Conservative challenge.</a:t>
            </a:r>
          </a:p>
          <a:p>
            <a:endParaRPr lang="en-US" baseline="0" dirty="0" smtClean="0"/>
          </a:p>
          <a:p>
            <a:r>
              <a:rPr lang="en-US" baseline="0" dirty="0" smtClean="0"/>
              <a:t>Third one is an FTA. In the long run, PNG should consider signing FTA with the UK to maintain free exports to the UK market.</a:t>
            </a:r>
            <a:endParaRPr lang="en-US" dirty="0"/>
          </a:p>
        </p:txBody>
      </p:sp>
      <p:sp>
        <p:nvSpPr>
          <p:cNvPr id="4" name="Slide Number Placeholder 3"/>
          <p:cNvSpPr>
            <a:spLocks noGrp="1"/>
          </p:cNvSpPr>
          <p:nvPr>
            <p:ph type="sldNum" sz="quarter" idx="10"/>
          </p:nvPr>
        </p:nvSpPr>
        <p:spPr/>
        <p:txBody>
          <a:bodyPr/>
          <a:lstStyle/>
          <a:p>
            <a:fld id="{25CD7A20-8DF6-0642-A64C-5EF9E71D6433}" type="slidenum">
              <a:rPr lang="en-US" smtClean="0"/>
              <a:t>5</a:t>
            </a:fld>
            <a:endParaRPr lang="en-US"/>
          </a:p>
        </p:txBody>
      </p:sp>
    </p:spTree>
    <p:extLst>
      <p:ext uri="{BB962C8B-B14F-4D97-AF65-F5344CB8AC3E}">
        <p14:creationId xmlns:p14="http://schemas.microsoft.com/office/powerpoint/2010/main" val="1931656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Thanks you.</a:t>
            </a:r>
            <a:endParaRPr lang="en-US" dirty="0"/>
          </a:p>
        </p:txBody>
      </p:sp>
      <p:sp>
        <p:nvSpPr>
          <p:cNvPr id="4" name="Slide Number Placeholder 3"/>
          <p:cNvSpPr>
            <a:spLocks noGrp="1"/>
          </p:cNvSpPr>
          <p:nvPr>
            <p:ph type="sldNum" sz="quarter" idx="10"/>
          </p:nvPr>
        </p:nvSpPr>
        <p:spPr/>
        <p:txBody>
          <a:bodyPr/>
          <a:lstStyle/>
          <a:p>
            <a:fld id="{25CD7A20-8DF6-0642-A64C-5EF9E71D6433}" type="slidenum">
              <a:rPr lang="en-US" smtClean="0"/>
              <a:t>6</a:t>
            </a:fld>
            <a:endParaRPr lang="en-US"/>
          </a:p>
        </p:txBody>
      </p:sp>
    </p:spTree>
    <p:extLst>
      <p:ext uri="{BB962C8B-B14F-4D97-AF65-F5344CB8AC3E}">
        <p14:creationId xmlns:p14="http://schemas.microsoft.com/office/powerpoint/2010/main" val="3221461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069C06D-4ED8-42C6-905D-CA84CA1B6CBF}" type="datetime2">
              <a:rPr lang="en-US" smtClean="0"/>
              <a:t>Thursday, 14 June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EEE0E-EDB0-4D84-86B0-50833DF22902}" type="datetime2">
              <a:rPr lang="en-US" smtClean="0"/>
              <a:t>Thursday, 14 June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14372C-B5AB-4C39-B273-B99224EB4DD5}" type="datetime2">
              <a:rPr lang="en-US" smtClean="0"/>
              <a:t>Thursday, 14 June 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B1CAA-32CD-4B55-B92A-B8F0843CACF4}" type="datetime2">
              <a:rPr lang="en-US" smtClean="0"/>
              <a:t>Thursday, 14 June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Thursday, 14 June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B82477-D5D3-4181-8C11-75D0F2433A87}" type="datetime2">
              <a:rPr lang="en-US" smtClean="0"/>
              <a:t>Thursday, 14 June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3E253B-1893-4367-8BAE-DF4BC10DC578}" type="datetime2">
              <a:rPr lang="en-US" smtClean="0"/>
              <a:t>Thursday, 14 June 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62300D-25B3-4603-86C9-4CB776489F00}" type="datetime2">
              <a:rPr lang="en-US" smtClean="0"/>
              <a:t>Thursday, 14 June 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Thursday, 14 June 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Thursday, 14 June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92EB412-E790-42EA-81FE-2925D3A43D91}" type="datetime2">
              <a:rPr lang="en-US" smtClean="0"/>
              <a:t>Thursday, 14 June 18</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1789C0F2-17E0-497A-9BBE-0C73201AA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B385921-A91A-409C-921C-0E0EC1E750EC}" type="datetime2">
              <a:rPr lang="en-US" smtClean="0"/>
              <a:t>Thursday, 14 June 18</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Lst>
  <p:hf sldNum="0"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174" y="1100131"/>
            <a:ext cx="7543800" cy="2152650"/>
          </a:xfrm>
        </p:spPr>
        <p:txBody>
          <a:bodyPr>
            <a:normAutofit fontScale="90000"/>
          </a:bodyPr>
          <a:lstStyle/>
          <a:p>
            <a:pPr algn="ctr"/>
            <a:r>
              <a:rPr lang="en-US" sz="4000" dirty="0" smtClean="0"/>
              <a:t>PNG Update 2018</a:t>
            </a:r>
            <a:br>
              <a:rPr lang="en-US" sz="4000" dirty="0" smtClean="0"/>
            </a:br>
            <a:r>
              <a:rPr lang="en-US" sz="4000" dirty="0"/>
              <a:t/>
            </a:r>
            <a:br>
              <a:rPr lang="en-US" sz="4000" dirty="0"/>
            </a:br>
            <a:r>
              <a:rPr lang="en-US" sz="4000" dirty="0" smtClean="0"/>
              <a:t>Post-Brexit Impact on PNG Canned Tuna Exports to the U.K.</a:t>
            </a:r>
            <a:br>
              <a:rPr lang="en-US" sz="4000" dirty="0" smtClean="0"/>
            </a:br>
            <a:r>
              <a:rPr lang="en-US" sz="4000" dirty="0" smtClean="0"/>
              <a:t/>
            </a:r>
            <a:br>
              <a:rPr lang="en-US" sz="4000" dirty="0" smtClean="0"/>
            </a:br>
            <a:r>
              <a:rPr lang="en-US" sz="4000" dirty="0" smtClean="0"/>
              <a:t> </a:t>
            </a:r>
            <a:r>
              <a:rPr lang="en-US" sz="4000" i="1" dirty="0" smtClean="0"/>
              <a:t>Possible Scenario</a:t>
            </a:r>
            <a:endParaRPr lang="en-US" sz="4000" i="1" dirty="0"/>
          </a:p>
        </p:txBody>
      </p:sp>
      <p:sp>
        <p:nvSpPr>
          <p:cNvPr id="3" name="Subtitle 2"/>
          <p:cNvSpPr>
            <a:spLocks noGrp="1"/>
          </p:cNvSpPr>
          <p:nvPr>
            <p:ph type="subTitle" idx="1"/>
          </p:nvPr>
        </p:nvSpPr>
        <p:spPr>
          <a:xfrm>
            <a:off x="2027774" y="5399651"/>
            <a:ext cx="6172200" cy="685800"/>
          </a:xfrm>
        </p:spPr>
        <p:txBody>
          <a:bodyPr/>
          <a:lstStyle/>
          <a:p>
            <a:r>
              <a:rPr lang="en-US" dirty="0" smtClean="0"/>
              <a:t>Michael Kabuni</a:t>
            </a:r>
            <a:endParaRPr lang="en-US" dirty="0"/>
          </a:p>
        </p:txBody>
      </p:sp>
      <p:pic>
        <p:nvPicPr>
          <p:cNvPr id="4" name="Picture 3" descr="Tuna.jpg"/>
          <p:cNvPicPr>
            <a:picLocks noChangeAspect="1"/>
          </p:cNvPicPr>
          <p:nvPr/>
        </p:nvPicPr>
        <p:blipFill rotWithShape="1">
          <a:blip r:embed="rId3">
            <a:alphaModFix amt="9000"/>
            <a:extLst>
              <a:ext uri="{28A0092B-C50C-407E-A947-70E740481C1C}">
                <a14:useLocalDpi xmlns:a14="http://schemas.microsoft.com/office/drawing/2010/main" val="0"/>
              </a:ext>
            </a:extLst>
          </a:blip>
          <a:srcRect l="3244" t="23147" r="4170" b="25060"/>
          <a:stretch/>
        </p:blipFill>
        <p:spPr>
          <a:xfrm>
            <a:off x="1" y="19012"/>
            <a:ext cx="9195060" cy="4677570"/>
          </a:xfrm>
          <a:prstGeom prst="rect">
            <a:avLst/>
          </a:prstGeom>
          <a:ln>
            <a:noFill/>
          </a:ln>
          <a:effectLst>
            <a:softEdge rad="112500"/>
          </a:effectLst>
        </p:spPr>
      </p:pic>
    </p:spTree>
    <p:extLst>
      <p:ext uri="{BB962C8B-B14F-4D97-AF65-F5344CB8AC3E}">
        <p14:creationId xmlns:p14="http://schemas.microsoft.com/office/powerpoint/2010/main" val="682962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interim </a:t>
            </a:r>
            <a:r>
              <a:rPr lang="en-US" dirty="0" smtClean="0"/>
              <a:t>EPA’s </a:t>
            </a:r>
            <a:r>
              <a:rPr lang="en-US" dirty="0" err="1" smtClean="0"/>
              <a:t>Benifit</a:t>
            </a:r>
            <a:endParaRPr lang="en-US" dirty="0"/>
          </a:p>
        </p:txBody>
      </p:sp>
      <p:sp>
        <p:nvSpPr>
          <p:cNvPr id="3" name="Content Placeholder 2"/>
          <p:cNvSpPr>
            <a:spLocks noGrp="1"/>
          </p:cNvSpPr>
          <p:nvPr>
            <p:ph idx="1"/>
          </p:nvPr>
        </p:nvSpPr>
        <p:spPr/>
        <p:txBody>
          <a:bodyPr/>
          <a:lstStyle/>
          <a:p>
            <a:pPr marL="118872" indent="0">
              <a:buNone/>
            </a:pPr>
            <a:endParaRPr lang="en-US" sz="2400" dirty="0"/>
          </a:p>
          <a:p>
            <a:r>
              <a:rPr lang="en-US" sz="2400" dirty="0" smtClean="0"/>
              <a:t>Canned Tuna: successful case of industrial upgrade in PNG </a:t>
            </a:r>
            <a:r>
              <a:rPr lang="mr-IN" sz="2400" dirty="0" smtClean="0"/>
              <a:t>–</a:t>
            </a:r>
            <a:r>
              <a:rPr lang="en-US" sz="2400" dirty="0" smtClean="0"/>
              <a:t> preferential access played an important role</a:t>
            </a:r>
          </a:p>
          <a:p>
            <a:endParaRPr lang="en-US" sz="2400" dirty="0"/>
          </a:p>
          <a:p>
            <a:r>
              <a:rPr lang="en-US" sz="2400" dirty="0" smtClean="0"/>
              <a:t>Employment: </a:t>
            </a:r>
            <a:r>
              <a:rPr lang="en-US" sz="2400" dirty="0" smtClean="0"/>
              <a:t>RD Tuna </a:t>
            </a:r>
            <a:r>
              <a:rPr lang="mr-IN" sz="2400" dirty="0" smtClean="0"/>
              <a:t>–</a:t>
            </a:r>
            <a:r>
              <a:rPr lang="en-US" sz="2400" dirty="0" smtClean="0"/>
              <a:t> 3, 500 employees (6 canneries)</a:t>
            </a:r>
            <a:endParaRPr lang="en-US" sz="2400" dirty="0" smtClean="0"/>
          </a:p>
          <a:p>
            <a:endParaRPr lang="en-US" sz="2400" dirty="0"/>
          </a:p>
          <a:p>
            <a:r>
              <a:rPr lang="en-US" sz="2400" dirty="0" smtClean="0"/>
              <a:t>Source of foreign Exchange: exports increased from K1.7 billion to K2.5 billion since EPA (derogation to the rule of origin played an important role)</a:t>
            </a:r>
          </a:p>
          <a:p>
            <a:endParaRPr lang="en-US" dirty="0"/>
          </a:p>
          <a:p>
            <a:pPr marL="118872" indent="0">
              <a:buNone/>
            </a:pPr>
            <a:endParaRPr lang="en-US" dirty="0"/>
          </a:p>
        </p:txBody>
      </p:sp>
    </p:spTree>
    <p:extLst>
      <p:ext uri="{BB962C8B-B14F-4D97-AF65-F5344CB8AC3E}">
        <p14:creationId xmlns:p14="http://schemas.microsoft.com/office/powerpoint/2010/main" val="357022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EPA Benefits: Preferential Access</a:t>
            </a:r>
            <a:endParaRPr lang="en-US" dirty="0"/>
          </a:p>
        </p:txBody>
      </p:sp>
      <p:sp>
        <p:nvSpPr>
          <p:cNvPr id="3" name="Content Placeholder 2"/>
          <p:cNvSpPr>
            <a:spLocks noGrp="1"/>
          </p:cNvSpPr>
          <p:nvPr>
            <p:ph idx="1"/>
          </p:nvPr>
        </p:nvSpPr>
        <p:spPr/>
        <p:txBody>
          <a:bodyPr/>
          <a:lstStyle/>
          <a:p>
            <a:pPr marL="118872" indent="0">
              <a:buNone/>
            </a:pPr>
            <a:r>
              <a:rPr lang="en-US" dirty="0"/>
              <a:t>PNG Exports Canned Tuna to the U.K. </a:t>
            </a:r>
            <a:r>
              <a:rPr lang="en-US" dirty="0" smtClean="0"/>
              <a:t>Agreement at:</a:t>
            </a:r>
          </a:p>
          <a:p>
            <a:r>
              <a:rPr lang="en-US" dirty="0" smtClean="0"/>
              <a:t>zero tariff (0%)</a:t>
            </a:r>
          </a:p>
          <a:p>
            <a:r>
              <a:rPr lang="en-US" dirty="0" smtClean="0"/>
              <a:t>quota free (unlimited quantity)</a:t>
            </a:r>
            <a:endParaRPr lang="en-US" dirty="0"/>
          </a:p>
          <a:p>
            <a:r>
              <a:rPr lang="en-US" dirty="0" smtClean="0"/>
              <a:t>exception </a:t>
            </a:r>
            <a:r>
              <a:rPr lang="en-US" dirty="0"/>
              <a:t>to the rules of </a:t>
            </a:r>
            <a:r>
              <a:rPr lang="en-US" dirty="0" smtClean="0"/>
              <a:t>origin</a:t>
            </a:r>
            <a:endParaRPr lang="en-US" dirty="0"/>
          </a:p>
          <a:p>
            <a:endParaRPr lang="en-US" dirty="0"/>
          </a:p>
        </p:txBody>
      </p:sp>
    </p:spTree>
    <p:extLst>
      <p:ext uri="{BB962C8B-B14F-4D97-AF65-F5344CB8AC3E}">
        <p14:creationId xmlns:p14="http://schemas.microsoft.com/office/powerpoint/2010/main" val="22391493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436"/>
            <a:ext cx="8229600" cy="1252728"/>
          </a:xfrm>
        </p:spPr>
        <p:txBody>
          <a:bodyPr>
            <a:normAutofit fontScale="90000"/>
          </a:bodyPr>
          <a:lstStyle/>
          <a:p>
            <a:pPr algn="ctr"/>
            <a:r>
              <a:rPr lang="en-US" sz="3600" dirty="0" smtClean="0"/>
              <a:t>Current </a:t>
            </a:r>
            <a:r>
              <a:rPr lang="en-US" sz="3600" dirty="0" err="1" smtClean="0"/>
              <a:t>iEPA</a:t>
            </a:r>
            <a:r>
              <a:rPr lang="en-US" dirty="0"/>
              <a:t/>
            </a:r>
            <a:br>
              <a:rPr lang="en-US" dirty="0"/>
            </a:br>
            <a:endParaRPr lang="en-US" dirty="0"/>
          </a:p>
        </p:txBody>
      </p:sp>
      <p:sp>
        <p:nvSpPr>
          <p:cNvPr id="3" name="Content Placeholder 2"/>
          <p:cNvSpPr>
            <a:spLocks noGrp="1"/>
          </p:cNvSpPr>
          <p:nvPr>
            <p:ph idx="1"/>
          </p:nvPr>
        </p:nvSpPr>
        <p:spPr>
          <a:xfrm>
            <a:off x="457200" y="1775190"/>
            <a:ext cx="8229600" cy="5082809"/>
          </a:xfrm>
        </p:spPr>
        <p:txBody>
          <a:bodyPr>
            <a:normAutofit fontScale="85000" lnSpcReduction="20000"/>
          </a:bodyPr>
          <a:lstStyle/>
          <a:p>
            <a:endParaRPr lang="en-US" dirty="0"/>
          </a:p>
          <a:p>
            <a:endParaRPr lang="en-US" dirty="0"/>
          </a:p>
          <a:p>
            <a:endParaRPr lang="en-US" dirty="0" smtClean="0"/>
          </a:p>
          <a:p>
            <a:endParaRPr lang="en-US" dirty="0"/>
          </a:p>
          <a:p>
            <a:pPr marL="118872" indent="0">
              <a:buNone/>
            </a:pPr>
            <a:endParaRPr lang="en-US" dirty="0" smtClean="0"/>
          </a:p>
          <a:p>
            <a:pPr marL="118872" indent="0">
              <a:buNone/>
            </a:pPr>
            <a:endParaRPr lang="en-US" dirty="0"/>
          </a:p>
          <a:p>
            <a:pPr marL="118872" indent="0" algn="just">
              <a:buNone/>
            </a:pPr>
            <a:endParaRPr lang="en-US" sz="2400" dirty="0" smtClean="0"/>
          </a:p>
          <a:p>
            <a:pPr marL="118872" indent="0" algn="just">
              <a:buNone/>
            </a:pPr>
            <a:endParaRPr lang="en-US" sz="2400" dirty="0" smtClean="0"/>
          </a:p>
          <a:p>
            <a:pPr marL="118872" indent="0" algn="just">
              <a:buNone/>
            </a:pPr>
            <a:endParaRPr lang="en-US" sz="2400" dirty="0"/>
          </a:p>
          <a:p>
            <a:pPr marL="118872" indent="0" algn="just">
              <a:buNone/>
            </a:pPr>
            <a:endParaRPr lang="en-US" sz="2400" dirty="0" smtClean="0"/>
          </a:p>
          <a:p>
            <a:pPr marL="118872" indent="0" algn="just">
              <a:buNone/>
            </a:pPr>
            <a:endParaRPr lang="en-US" sz="2400" dirty="0"/>
          </a:p>
          <a:p>
            <a:pPr marL="118872" indent="0" algn="just">
              <a:buNone/>
            </a:pPr>
            <a:endParaRPr lang="en-US" sz="2400" dirty="0" smtClean="0"/>
          </a:p>
          <a:p>
            <a:pPr marL="118872" indent="0" algn="just">
              <a:buNone/>
            </a:pPr>
            <a:r>
              <a:rPr lang="en-US" sz="2400" dirty="0" smtClean="0"/>
              <a:t>Even with 0 % tariff (exceptions to the rules of origin &amp; quota free), PNG exports are the lower compared to SEA exporters</a:t>
            </a:r>
          </a:p>
          <a:p>
            <a:pPr marL="118872" indent="0" algn="just">
              <a:buNone/>
            </a:pPr>
            <a:endParaRPr lang="en-US" sz="2400" dirty="0"/>
          </a:p>
          <a:p>
            <a:pPr marL="118872" indent="0" algn="just">
              <a:buNone/>
            </a:pPr>
            <a:r>
              <a:rPr lang="en-US" sz="2400" dirty="0" smtClean="0"/>
              <a:t>Anything apart from EPA, PNG would loose any competitive advantage in the UK market</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676037855"/>
              </p:ext>
            </p:extLst>
          </p:nvPr>
        </p:nvGraphicFramePr>
        <p:xfrm>
          <a:off x="740778" y="1375899"/>
          <a:ext cx="7778190" cy="3796450"/>
        </p:xfrm>
        <a:graphic>
          <a:graphicData uri="http://schemas.openxmlformats.org/drawingml/2006/table">
            <a:tbl>
              <a:tblPr firstRow="1" bandRow="1">
                <a:tableStyleId>{9DCAF9ED-07DC-4A11-8D7F-57B35C25682E}</a:tableStyleId>
              </a:tblPr>
              <a:tblGrid>
                <a:gridCol w="1555638"/>
                <a:gridCol w="1555638"/>
                <a:gridCol w="1555638"/>
                <a:gridCol w="1555638"/>
                <a:gridCol w="1555638"/>
              </a:tblGrid>
              <a:tr h="346846">
                <a:tc>
                  <a:txBody>
                    <a:bodyPr/>
                    <a:lstStyle/>
                    <a:p>
                      <a:r>
                        <a:rPr lang="en-US" sz="2000" dirty="0" smtClean="0"/>
                        <a:t>Country</a:t>
                      </a:r>
                      <a:endParaRPr lang="en-US" sz="2000" dirty="0"/>
                    </a:p>
                  </a:txBody>
                  <a:tcPr/>
                </a:tc>
                <a:tc>
                  <a:txBody>
                    <a:bodyPr/>
                    <a:lstStyle/>
                    <a:p>
                      <a:r>
                        <a:rPr lang="en-US" sz="2000" dirty="0" smtClean="0"/>
                        <a:t>Tariff Regime</a:t>
                      </a:r>
                      <a:endParaRPr lang="en-US" sz="2000" dirty="0"/>
                    </a:p>
                  </a:txBody>
                  <a:tcPr/>
                </a:tc>
                <a:tc>
                  <a:txBody>
                    <a:bodyPr/>
                    <a:lstStyle/>
                    <a:p>
                      <a:r>
                        <a:rPr lang="en-US" sz="2000" dirty="0" smtClean="0"/>
                        <a:t>Rules of origin</a:t>
                      </a:r>
                      <a:endParaRPr lang="en-US" sz="2000" dirty="0"/>
                    </a:p>
                  </a:txBody>
                  <a:tcPr/>
                </a:tc>
                <a:tc>
                  <a:txBody>
                    <a:bodyPr/>
                    <a:lstStyle/>
                    <a:p>
                      <a:r>
                        <a:rPr lang="en-US" sz="2000" dirty="0" smtClean="0"/>
                        <a:t>Rate</a:t>
                      </a:r>
                      <a:endParaRPr lang="en-US" sz="2000" dirty="0"/>
                    </a:p>
                  </a:txBody>
                  <a:tcPr/>
                </a:tc>
                <a:tc>
                  <a:txBody>
                    <a:bodyPr/>
                    <a:lstStyle/>
                    <a:p>
                      <a:r>
                        <a:rPr lang="en-US" sz="2000" dirty="0" smtClean="0"/>
                        <a:t>Exports, 2016 (U.K)</a:t>
                      </a:r>
                      <a:endParaRPr lang="en-US" sz="2000" dirty="0"/>
                    </a:p>
                  </a:txBody>
                  <a:tcPr/>
                </a:tc>
              </a:tr>
              <a:tr h="535090">
                <a:tc>
                  <a:txBody>
                    <a:bodyPr/>
                    <a:lstStyle/>
                    <a:p>
                      <a:r>
                        <a:rPr lang="en-US" dirty="0" smtClean="0"/>
                        <a:t>PNG</a:t>
                      </a:r>
                      <a:endParaRPr lang="en-US" dirty="0"/>
                    </a:p>
                  </a:txBody>
                  <a:tcPr/>
                </a:tc>
                <a:tc>
                  <a:txBody>
                    <a:bodyPr/>
                    <a:lstStyle/>
                    <a:p>
                      <a:r>
                        <a:rPr lang="en-US" dirty="0" smtClean="0"/>
                        <a:t>IEPA</a:t>
                      </a:r>
                      <a:endParaRPr lang="en-US" dirty="0"/>
                    </a:p>
                  </a:txBody>
                  <a:tcPr/>
                </a:tc>
                <a:tc>
                  <a:txBody>
                    <a:bodyPr/>
                    <a:lstStyle/>
                    <a:p>
                      <a:r>
                        <a:rPr lang="en-US" dirty="0" smtClean="0"/>
                        <a:t>Exception to RoO</a:t>
                      </a:r>
                      <a:endParaRPr lang="en-US" dirty="0"/>
                    </a:p>
                  </a:txBody>
                  <a:tcPr/>
                </a:tc>
                <a:tc>
                  <a:txBody>
                    <a:bodyPr/>
                    <a:lstStyle/>
                    <a:p>
                      <a:r>
                        <a:rPr lang="en-US" dirty="0" smtClean="0"/>
                        <a:t>0 %</a:t>
                      </a:r>
                      <a:endParaRPr lang="en-US" dirty="0"/>
                    </a:p>
                  </a:txBody>
                  <a:tcPr/>
                </a:tc>
                <a:tc>
                  <a:txBody>
                    <a:bodyPr/>
                    <a:lstStyle/>
                    <a:p>
                      <a:r>
                        <a:rPr lang="en-US" dirty="0" smtClean="0"/>
                        <a:t>4.1</a:t>
                      </a:r>
                      <a:r>
                        <a:rPr lang="en-US" baseline="0" dirty="0" smtClean="0"/>
                        <a:t> </a:t>
                      </a:r>
                      <a:r>
                        <a:rPr lang="en-US" baseline="0" dirty="0" smtClean="0"/>
                        <a:t>million              </a:t>
                      </a:r>
                      <a:r>
                        <a:rPr lang="en-US" baseline="0" dirty="0" smtClean="0"/>
                        <a:t>GBP</a:t>
                      </a:r>
                      <a:endParaRPr lang="en-US" dirty="0"/>
                    </a:p>
                  </a:txBody>
                  <a:tcPr/>
                </a:tc>
              </a:tr>
              <a:tr h="535090">
                <a:tc>
                  <a:txBody>
                    <a:bodyPr/>
                    <a:lstStyle/>
                    <a:p>
                      <a:r>
                        <a:rPr lang="en-US" dirty="0" smtClean="0"/>
                        <a:t>Indonesia</a:t>
                      </a:r>
                      <a:endParaRPr lang="en-US" dirty="0"/>
                    </a:p>
                  </a:txBody>
                  <a:tcPr/>
                </a:tc>
                <a:tc>
                  <a:txBody>
                    <a:bodyPr/>
                    <a:lstStyle/>
                    <a:p>
                      <a:r>
                        <a:rPr lang="en-US" dirty="0" smtClean="0"/>
                        <a:t>GSP</a:t>
                      </a:r>
                      <a:endParaRPr lang="en-US" dirty="0"/>
                    </a:p>
                  </a:txBody>
                  <a:tcPr/>
                </a:tc>
                <a:tc>
                  <a:txBody>
                    <a:bodyPr/>
                    <a:lstStyle/>
                    <a:p>
                      <a:r>
                        <a:rPr lang="en-US" dirty="0" smtClean="0"/>
                        <a:t>Strict RoO</a:t>
                      </a:r>
                      <a:r>
                        <a:rPr lang="en-US" baseline="0" dirty="0" smtClean="0"/>
                        <a:t> </a:t>
                      </a:r>
                      <a:endParaRPr lang="en-US" dirty="0"/>
                    </a:p>
                  </a:txBody>
                  <a:tcPr/>
                </a:tc>
                <a:tc>
                  <a:txBody>
                    <a:bodyPr/>
                    <a:lstStyle/>
                    <a:p>
                      <a:r>
                        <a:rPr lang="en-US" dirty="0" smtClean="0"/>
                        <a:t>21.</a:t>
                      </a:r>
                      <a:r>
                        <a:rPr lang="en-US" baseline="0" dirty="0" smtClean="0"/>
                        <a:t> </a:t>
                      </a:r>
                      <a:r>
                        <a:rPr lang="en-US" baseline="0" dirty="0" smtClean="0"/>
                        <a:t>5 </a:t>
                      </a:r>
                      <a:r>
                        <a:rPr lang="en-US" dirty="0" smtClean="0"/>
                        <a:t> </a:t>
                      </a:r>
                      <a:r>
                        <a:rPr lang="en-US" dirty="0" smtClean="0"/>
                        <a:t>%</a:t>
                      </a:r>
                      <a:endParaRPr lang="en-US" dirty="0"/>
                    </a:p>
                  </a:txBody>
                  <a:tcPr/>
                </a:tc>
                <a:tc>
                  <a:txBody>
                    <a:bodyPr/>
                    <a:lstStyle/>
                    <a:p>
                      <a:r>
                        <a:rPr lang="en-US" dirty="0" smtClean="0"/>
                        <a:t>15.9  </a:t>
                      </a:r>
                      <a:r>
                        <a:rPr lang="en-US" baseline="0" dirty="0" smtClean="0"/>
                        <a:t>million </a:t>
                      </a:r>
                      <a:r>
                        <a:rPr lang="en-US" dirty="0" smtClean="0"/>
                        <a:t>               </a:t>
                      </a:r>
                      <a:r>
                        <a:rPr lang="en-US" dirty="0" smtClean="0"/>
                        <a:t>GBP</a:t>
                      </a:r>
                      <a:endParaRPr lang="en-US" dirty="0"/>
                    </a:p>
                  </a:txBody>
                  <a:tcPr/>
                </a:tc>
              </a:tr>
              <a:tr h="535090">
                <a:tc>
                  <a:txBody>
                    <a:bodyPr/>
                    <a:lstStyle/>
                    <a:p>
                      <a:r>
                        <a:rPr lang="en-US" dirty="0" smtClean="0"/>
                        <a:t>Philippines</a:t>
                      </a:r>
                      <a:endParaRPr lang="en-US" dirty="0"/>
                    </a:p>
                  </a:txBody>
                  <a:tcPr/>
                </a:tc>
                <a:tc>
                  <a:txBody>
                    <a:bodyPr/>
                    <a:lstStyle/>
                    <a:p>
                      <a:r>
                        <a:rPr lang="en-US" dirty="0" smtClean="0"/>
                        <a:t>GSP+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Strict RoO</a:t>
                      </a:r>
                      <a:r>
                        <a:rPr lang="en-US" baseline="0" dirty="0" smtClean="0"/>
                        <a:t> </a:t>
                      </a:r>
                      <a:endParaRPr lang="en-US" dirty="0" smtClean="0"/>
                    </a:p>
                    <a:p>
                      <a:endParaRPr lang="en-US" dirty="0"/>
                    </a:p>
                  </a:txBody>
                  <a:tcPr/>
                </a:tc>
                <a:tc>
                  <a:txBody>
                    <a:bodyPr/>
                    <a:lstStyle/>
                    <a:p>
                      <a:r>
                        <a:rPr lang="en-US" dirty="0" smtClean="0"/>
                        <a:t>0 %</a:t>
                      </a:r>
                      <a:endParaRPr lang="en-US" dirty="0"/>
                    </a:p>
                  </a:txBody>
                  <a:tcPr/>
                </a:tc>
                <a:tc>
                  <a:txBody>
                    <a:bodyPr/>
                    <a:lstStyle/>
                    <a:p>
                      <a:r>
                        <a:rPr lang="en-US" dirty="0" smtClean="0"/>
                        <a:t>24.3  </a:t>
                      </a:r>
                      <a:r>
                        <a:rPr lang="en-US" baseline="0" dirty="0" smtClean="0"/>
                        <a:t>million </a:t>
                      </a:r>
                      <a:r>
                        <a:rPr lang="en-US" dirty="0" smtClean="0"/>
                        <a:t>               </a:t>
                      </a:r>
                      <a:r>
                        <a:rPr lang="en-US" dirty="0" smtClean="0"/>
                        <a:t>GBP</a:t>
                      </a:r>
                      <a:endParaRPr lang="en-US" dirty="0"/>
                    </a:p>
                  </a:txBody>
                  <a:tcPr/>
                </a:tc>
              </a:tr>
              <a:tr h="535090">
                <a:tc>
                  <a:txBody>
                    <a:bodyPr/>
                    <a:lstStyle/>
                    <a:p>
                      <a:r>
                        <a:rPr lang="en-US" dirty="0" smtClean="0"/>
                        <a:t>Thailand</a:t>
                      </a:r>
                      <a:endParaRPr lang="en-US" dirty="0"/>
                    </a:p>
                  </a:txBody>
                  <a:tcPr/>
                </a:tc>
                <a:tc>
                  <a:txBody>
                    <a:bodyPr/>
                    <a:lstStyle/>
                    <a:p>
                      <a:r>
                        <a:rPr lang="en-US" dirty="0" smtClean="0"/>
                        <a:t>GSP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Strict RoO</a:t>
                      </a:r>
                      <a:r>
                        <a:rPr lang="en-US" baseline="0" dirty="0" smtClean="0"/>
                        <a:t> </a:t>
                      </a:r>
                      <a:endParaRPr lang="en-US" dirty="0" smtClean="0"/>
                    </a:p>
                    <a:p>
                      <a:endParaRPr lang="en-US" dirty="0"/>
                    </a:p>
                  </a:txBody>
                  <a:tcPr/>
                </a:tc>
                <a:tc>
                  <a:txBody>
                    <a:bodyPr/>
                    <a:lstStyle/>
                    <a:p>
                      <a:r>
                        <a:rPr lang="en-US" dirty="0" smtClean="0"/>
                        <a:t>21.</a:t>
                      </a:r>
                      <a:r>
                        <a:rPr lang="en-US" baseline="0" dirty="0" smtClean="0"/>
                        <a:t> </a:t>
                      </a:r>
                      <a:r>
                        <a:rPr lang="en-US" baseline="0" dirty="0" smtClean="0"/>
                        <a:t>5 %</a:t>
                      </a:r>
                      <a:endParaRPr lang="en-US" dirty="0"/>
                    </a:p>
                  </a:txBody>
                  <a:tcPr/>
                </a:tc>
                <a:tc>
                  <a:txBody>
                    <a:bodyPr/>
                    <a:lstStyle/>
                    <a:p>
                      <a:r>
                        <a:rPr lang="en-US" dirty="0" smtClean="0"/>
                        <a:t>32.9   </a:t>
                      </a:r>
                      <a:r>
                        <a:rPr lang="en-US" baseline="0" dirty="0" smtClean="0"/>
                        <a:t>million </a:t>
                      </a:r>
                      <a:r>
                        <a:rPr lang="en-US" dirty="0" smtClean="0"/>
                        <a:t>              </a:t>
                      </a:r>
                      <a:r>
                        <a:rPr lang="en-US" dirty="0" smtClean="0"/>
                        <a:t>GBP</a:t>
                      </a:r>
                      <a:endParaRPr lang="en-US" dirty="0"/>
                    </a:p>
                  </a:txBody>
                  <a:tcPr/>
                </a:tc>
              </a:tr>
              <a:tr h="535090">
                <a:tc>
                  <a:txBody>
                    <a:bodyPr/>
                    <a:lstStyle/>
                    <a:p>
                      <a:r>
                        <a:rPr lang="en-US" dirty="0" smtClean="0"/>
                        <a:t>Solomon</a:t>
                      </a:r>
                      <a:r>
                        <a:rPr lang="en-US" baseline="0" dirty="0" smtClean="0"/>
                        <a:t> Is.</a:t>
                      </a:r>
                      <a:endParaRPr lang="en-US" dirty="0"/>
                    </a:p>
                  </a:txBody>
                  <a:tcPr/>
                </a:tc>
                <a:tc>
                  <a:txBody>
                    <a:bodyPr/>
                    <a:lstStyle/>
                    <a:p>
                      <a:r>
                        <a:rPr lang="en-US" dirty="0" smtClean="0"/>
                        <a:t>EBA</a:t>
                      </a:r>
                      <a:endParaRPr lang="en-US" dirty="0"/>
                    </a:p>
                  </a:txBody>
                  <a:tcPr/>
                </a:tc>
                <a:tc>
                  <a:txBody>
                    <a:bodyPr/>
                    <a:lstStyle/>
                    <a:p>
                      <a:r>
                        <a:rPr lang="en-US" dirty="0" smtClean="0"/>
                        <a:t>Strict RoO</a:t>
                      </a:r>
                      <a:endParaRPr lang="en-US" dirty="0"/>
                    </a:p>
                  </a:txBody>
                  <a:tcPr/>
                </a:tc>
                <a:tc>
                  <a:txBody>
                    <a:bodyPr/>
                    <a:lstStyle/>
                    <a:p>
                      <a:r>
                        <a:rPr lang="en-US" dirty="0" smtClean="0"/>
                        <a:t>0</a:t>
                      </a:r>
                      <a:r>
                        <a:rPr lang="en-US" baseline="0" dirty="0" smtClean="0"/>
                        <a:t> %</a:t>
                      </a:r>
                      <a:endParaRPr lang="en-US" dirty="0"/>
                    </a:p>
                  </a:txBody>
                  <a:tcPr/>
                </a:tc>
                <a:tc>
                  <a:txBody>
                    <a:bodyPr/>
                    <a:lstStyle/>
                    <a:p>
                      <a:r>
                        <a:rPr lang="en-US" dirty="0" err="1" smtClean="0"/>
                        <a:t>n.a</a:t>
                      </a:r>
                      <a:endParaRPr lang="en-US" dirty="0"/>
                    </a:p>
                  </a:txBody>
                  <a:tcPr/>
                </a:tc>
              </a:tr>
            </a:tbl>
          </a:graphicData>
        </a:graphic>
      </p:graphicFrame>
    </p:spTree>
    <p:extLst>
      <p:ext uri="{BB962C8B-B14F-4D97-AF65-F5344CB8AC3E}">
        <p14:creationId xmlns:p14="http://schemas.microsoft.com/office/powerpoint/2010/main" val="7001349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Exit: Impact &amp; Options </a:t>
            </a:r>
            <a:endParaRPr lang="en-US" dirty="0"/>
          </a:p>
        </p:txBody>
      </p:sp>
      <p:sp>
        <p:nvSpPr>
          <p:cNvPr id="3" name="Content Placeholder 2"/>
          <p:cNvSpPr>
            <a:spLocks noGrp="1"/>
          </p:cNvSpPr>
          <p:nvPr>
            <p:ph idx="1"/>
          </p:nvPr>
        </p:nvSpPr>
        <p:spPr>
          <a:xfrm>
            <a:off x="457200" y="1423803"/>
            <a:ext cx="8229600" cy="4625609"/>
          </a:xfrm>
        </p:spPr>
        <p:txBody>
          <a:bodyPr/>
          <a:lstStyle/>
          <a:p>
            <a:pPr marL="118872"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3827494"/>
              </p:ext>
            </p:extLst>
          </p:nvPr>
        </p:nvGraphicFramePr>
        <p:xfrm>
          <a:off x="767234" y="1523917"/>
          <a:ext cx="7553310" cy="5287633"/>
        </p:xfrm>
        <a:graphic>
          <a:graphicData uri="http://schemas.openxmlformats.org/drawingml/2006/table">
            <a:tbl>
              <a:tblPr firstRow="1" bandRow="1">
                <a:tableStyleId>{9DCAF9ED-07DC-4A11-8D7F-57B35C25682E}</a:tableStyleId>
              </a:tblPr>
              <a:tblGrid>
                <a:gridCol w="2517770"/>
                <a:gridCol w="2517770"/>
                <a:gridCol w="2517770"/>
              </a:tblGrid>
              <a:tr h="513922">
                <a:tc>
                  <a:txBody>
                    <a:bodyPr/>
                    <a:lstStyle/>
                    <a:p>
                      <a:r>
                        <a:rPr lang="en-US" dirty="0" smtClean="0"/>
                        <a:t>Tariff</a:t>
                      </a:r>
                      <a:r>
                        <a:rPr lang="en-US" baseline="0" dirty="0" smtClean="0"/>
                        <a:t> Regimes</a:t>
                      </a:r>
                      <a:endParaRPr lang="en-US" dirty="0"/>
                    </a:p>
                  </a:txBody>
                  <a:tcPr/>
                </a:tc>
                <a:tc>
                  <a:txBody>
                    <a:bodyPr/>
                    <a:lstStyle/>
                    <a:p>
                      <a:r>
                        <a:rPr lang="en-US" dirty="0" smtClean="0"/>
                        <a:t>Possible</a:t>
                      </a:r>
                      <a:r>
                        <a:rPr lang="en-US" baseline="0" dirty="0" smtClean="0"/>
                        <a:t> Alternatives</a:t>
                      </a:r>
                      <a:endParaRPr lang="en-US" dirty="0"/>
                    </a:p>
                  </a:txBody>
                  <a:tcPr/>
                </a:tc>
                <a:tc>
                  <a:txBody>
                    <a:bodyPr/>
                    <a:lstStyle/>
                    <a:p>
                      <a:r>
                        <a:rPr lang="en-US" dirty="0" smtClean="0"/>
                        <a:t>Challenges </a:t>
                      </a:r>
                      <a:endParaRPr lang="en-US" dirty="0"/>
                    </a:p>
                  </a:txBody>
                  <a:tcPr/>
                </a:tc>
              </a:tr>
              <a:tr h="812330">
                <a:tc>
                  <a:txBody>
                    <a:bodyPr/>
                    <a:lstStyle/>
                    <a:p>
                      <a:r>
                        <a:rPr lang="en-US" dirty="0" smtClean="0"/>
                        <a:t>EPA</a:t>
                      </a:r>
                      <a:endParaRPr lang="en-US" dirty="0"/>
                    </a:p>
                  </a:txBody>
                  <a:tcPr/>
                </a:tc>
                <a:tc>
                  <a:txBody>
                    <a:bodyPr/>
                    <a:lstStyle/>
                    <a:p>
                      <a:r>
                        <a:rPr lang="en-US" dirty="0" smtClean="0"/>
                        <a:t>Temporary Weaver</a:t>
                      </a:r>
                      <a:r>
                        <a:rPr lang="en-US" baseline="0" dirty="0" smtClean="0"/>
                        <a:t> from WTO until FTA</a:t>
                      </a:r>
                      <a:endParaRPr lang="en-US" dirty="0"/>
                    </a:p>
                  </a:txBody>
                  <a:tcPr/>
                </a:tc>
                <a:tc>
                  <a:txBody>
                    <a:bodyPr/>
                    <a:lstStyle/>
                    <a:p>
                      <a:r>
                        <a:rPr lang="en-US" dirty="0" smtClean="0"/>
                        <a:t>Not</a:t>
                      </a:r>
                      <a:r>
                        <a:rPr lang="en-US" baseline="0" dirty="0" smtClean="0"/>
                        <a:t> WTO Compatible</a:t>
                      </a:r>
                      <a:endParaRPr lang="en-US" dirty="0"/>
                    </a:p>
                  </a:txBody>
                  <a:tcPr/>
                </a:tc>
              </a:tr>
              <a:tr h="1695200">
                <a:tc>
                  <a:txBody>
                    <a:bodyPr/>
                    <a:lstStyle/>
                    <a:p>
                      <a:r>
                        <a:rPr lang="en-US" dirty="0" smtClean="0"/>
                        <a:t>GSP/GSP+</a:t>
                      </a:r>
                      <a:endParaRPr lang="en-US" dirty="0"/>
                    </a:p>
                  </a:txBody>
                  <a:tcPr/>
                </a:tc>
                <a:tc>
                  <a:txBody>
                    <a:bodyPr/>
                    <a:lstStyle/>
                    <a:p>
                      <a:r>
                        <a:rPr lang="en-US" dirty="0" smtClean="0"/>
                        <a:t>Unilateral, </a:t>
                      </a:r>
                      <a:r>
                        <a:rPr lang="en-US" dirty="0" smtClean="0"/>
                        <a:t>non-reciprocal</a:t>
                      </a:r>
                      <a:r>
                        <a:rPr lang="en-US" baseline="0" dirty="0" smtClean="0"/>
                        <a:t> preference</a:t>
                      </a:r>
                      <a:endParaRPr lang="en-US" dirty="0"/>
                    </a:p>
                  </a:txBody>
                  <a:tcPr/>
                </a:tc>
                <a:tc>
                  <a:txBody>
                    <a:bodyPr/>
                    <a:lstStyle/>
                    <a:p>
                      <a:r>
                        <a:rPr lang="en-US" dirty="0" smtClean="0"/>
                        <a:t>Substantial</a:t>
                      </a:r>
                      <a:r>
                        <a:rPr lang="en-US" baseline="0" dirty="0" smtClean="0"/>
                        <a:t> drop in exports (or Collapse) for PNG canneries if tariff is more than zero %</a:t>
                      </a:r>
                    </a:p>
                    <a:p>
                      <a:endParaRPr lang="en-US" baseline="0" dirty="0" smtClean="0"/>
                    </a:p>
                    <a:p>
                      <a:r>
                        <a:rPr lang="en-US" baseline="0" dirty="0" smtClean="0"/>
                        <a:t>Going backwards?</a:t>
                      </a:r>
                      <a:endParaRPr lang="en-US" dirty="0"/>
                    </a:p>
                  </a:txBody>
                  <a:tcPr/>
                </a:tc>
              </a:tr>
              <a:tr h="892210">
                <a:tc>
                  <a:txBody>
                    <a:bodyPr/>
                    <a:lstStyle/>
                    <a:p>
                      <a:r>
                        <a:rPr lang="en-US" dirty="0" smtClean="0"/>
                        <a:t>MFN</a:t>
                      </a:r>
                      <a:r>
                        <a:rPr lang="en-US" baseline="0" dirty="0" smtClean="0"/>
                        <a:t> Rate</a:t>
                      </a:r>
                      <a:endParaRPr lang="en-US" dirty="0"/>
                    </a:p>
                  </a:txBody>
                  <a:tcPr/>
                </a:tc>
                <a:tc>
                  <a:txBody>
                    <a:bodyPr/>
                    <a:lstStyle/>
                    <a:p>
                      <a:r>
                        <a:rPr lang="en-US" dirty="0" smtClean="0"/>
                        <a:t>24 % Tariff</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Substantial</a:t>
                      </a:r>
                      <a:r>
                        <a:rPr lang="en-US" baseline="0" dirty="0" smtClean="0"/>
                        <a:t> drop in exports (Collapse)</a:t>
                      </a:r>
                      <a:endParaRPr lang="en-US" dirty="0" smtClean="0"/>
                    </a:p>
                    <a:p>
                      <a:endParaRPr lang="en-US" dirty="0"/>
                    </a:p>
                  </a:txBody>
                  <a:tcPr/>
                </a:tc>
              </a:tr>
              <a:tr h="654811">
                <a:tc>
                  <a:txBody>
                    <a:bodyPr/>
                    <a:lstStyle/>
                    <a:p>
                      <a:r>
                        <a:rPr lang="en-US" dirty="0" smtClean="0"/>
                        <a:t>EBA</a:t>
                      </a:r>
                      <a:endParaRPr lang="en-US" dirty="0"/>
                    </a:p>
                  </a:txBody>
                  <a:tcPr/>
                </a:tc>
                <a:tc>
                  <a:txBody>
                    <a:bodyPr/>
                    <a:lstStyle/>
                    <a:p>
                      <a:r>
                        <a:rPr lang="en-US" dirty="0" smtClean="0"/>
                        <a:t>Not Applicable</a:t>
                      </a:r>
                      <a:endParaRPr lang="en-US" dirty="0"/>
                    </a:p>
                  </a:txBody>
                  <a:tcPr/>
                </a:tc>
                <a:tc>
                  <a:txBody>
                    <a:bodyPr/>
                    <a:lstStyle/>
                    <a:p>
                      <a:r>
                        <a:rPr lang="en-US" dirty="0" smtClean="0"/>
                        <a:t>PNG is not a Least Developing Country </a:t>
                      </a:r>
                      <a:endParaRPr lang="en-US" dirty="0"/>
                    </a:p>
                  </a:txBody>
                  <a:tcPr/>
                </a:tc>
              </a:tr>
              <a:tr h="654811">
                <a:tc>
                  <a:txBody>
                    <a:bodyPr/>
                    <a:lstStyle/>
                    <a:p>
                      <a:r>
                        <a:rPr lang="en-US" dirty="0" smtClean="0"/>
                        <a:t>FTA</a:t>
                      </a:r>
                      <a:endParaRPr lang="en-US" dirty="0"/>
                    </a:p>
                  </a:txBody>
                  <a:tcPr/>
                </a:tc>
                <a:tc>
                  <a:txBody>
                    <a:bodyPr/>
                    <a:lstStyle/>
                    <a:p>
                      <a:r>
                        <a:rPr lang="en-US" dirty="0" smtClean="0"/>
                        <a:t>PNG-UK</a:t>
                      </a:r>
                      <a:r>
                        <a:rPr lang="en-US" baseline="0" dirty="0" smtClean="0"/>
                        <a:t> FTA</a:t>
                      </a:r>
                      <a:endParaRPr lang="en-US" dirty="0"/>
                    </a:p>
                  </a:txBody>
                  <a:tcPr/>
                </a:tc>
                <a:tc>
                  <a:txBody>
                    <a:bodyPr/>
                    <a:lstStyle/>
                    <a:p>
                      <a:r>
                        <a:rPr lang="en-US" dirty="0" smtClean="0"/>
                        <a:t>May not be UK priority</a:t>
                      </a:r>
                      <a:endParaRPr lang="en-US" dirty="0"/>
                    </a:p>
                  </a:txBody>
                  <a:tcPr/>
                </a:tc>
              </a:tr>
            </a:tbl>
          </a:graphicData>
        </a:graphic>
      </p:graphicFrame>
    </p:spTree>
    <p:extLst>
      <p:ext uri="{BB962C8B-B14F-4D97-AF65-F5344CB8AC3E}">
        <p14:creationId xmlns:p14="http://schemas.microsoft.com/office/powerpoint/2010/main" val="18175223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smtClean="0"/>
              <a:t>Without a preferential access, PNG canned tuna exports to the U.K. will drastically drop, or the canneries may collapse</a:t>
            </a:r>
          </a:p>
          <a:p>
            <a:endParaRPr lang="en-US" sz="2400" dirty="0" smtClean="0"/>
          </a:p>
          <a:p>
            <a:r>
              <a:rPr lang="en-US" sz="2400" dirty="0" smtClean="0"/>
              <a:t>Will affect </a:t>
            </a:r>
            <a:r>
              <a:rPr lang="en-US" sz="2400" dirty="0" smtClean="0"/>
              <a:t>K17 million </a:t>
            </a:r>
            <a:r>
              <a:rPr lang="en-US" sz="2400" dirty="0" smtClean="0"/>
              <a:t>plus worth of </a:t>
            </a:r>
            <a:r>
              <a:rPr lang="en-US" sz="2400" dirty="0" smtClean="0"/>
              <a:t>canned tuna exports</a:t>
            </a:r>
            <a:r>
              <a:rPr lang="en-US" sz="2400" dirty="0" smtClean="0"/>
              <a:t>, employment for the low skilled</a:t>
            </a:r>
          </a:p>
          <a:p>
            <a:endParaRPr lang="en-US" sz="2400" dirty="0"/>
          </a:p>
          <a:p>
            <a:r>
              <a:rPr lang="en-US" sz="2400" dirty="0" smtClean="0"/>
              <a:t>Disrupt a one of very successful industrial upgrade experience</a:t>
            </a:r>
          </a:p>
          <a:p>
            <a:endParaRPr lang="en-US" sz="2400" dirty="0"/>
          </a:p>
          <a:p>
            <a:r>
              <a:rPr lang="en-US" sz="2400" dirty="0" smtClean="0"/>
              <a:t>PNG should negotiate to maintain the preferential treatments, either though FTA/GSP+ or a temporary WTO weaver</a:t>
            </a:r>
          </a:p>
          <a:p>
            <a:endParaRPr lang="en-US" dirty="0" smtClean="0"/>
          </a:p>
        </p:txBody>
      </p:sp>
      <p:pic>
        <p:nvPicPr>
          <p:cNvPr id="4" name="Picture 3" descr="Tuna.jpg"/>
          <p:cNvPicPr>
            <a:picLocks noChangeAspect="1"/>
          </p:cNvPicPr>
          <p:nvPr/>
        </p:nvPicPr>
        <p:blipFill rotWithShape="1">
          <a:blip r:embed="rId3">
            <a:alphaModFix amt="6000"/>
            <a:extLst>
              <a:ext uri="{28A0092B-C50C-407E-A947-70E740481C1C}">
                <a14:useLocalDpi xmlns:a14="http://schemas.microsoft.com/office/drawing/2010/main" val="0"/>
              </a:ext>
            </a:extLst>
          </a:blip>
          <a:srcRect l="4251" t="23715" b="24418"/>
          <a:stretch/>
        </p:blipFill>
        <p:spPr>
          <a:xfrm>
            <a:off x="52736" y="1629663"/>
            <a:ext cx="9326065" cy="5051820"/>
          </a:xfrm>
          <a:prstGeom prst="rect">
            <a:avLst/>
          </a:prstGeom>
          <a:ln>
            <a:noFill/>
          </a:ln>
          <a:effectLst>
            <a:softEdge rad="112500"/>
          </a:effectLst>
        </p:spPr>
      </p:pic>
    </p:spTree>
    <p:extLst>
      <p:ext uri="{BB962C8B-B14F-4D97-AF65-F5344CB8AC3E}">
        <p14:creationId xmlns:p14="http://schemas.microsoft.com/office/powerpoint/2010/main" val="293973391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970</TotalTime>
  <Words>1268</Words>
  <Application>Microsoft Macintosh PowerPoint</Application>
  <PresentationFormat>On-screen Show (4:3)</PresentationFormat>
  <Paragraphs>114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PNG Update 2018  Post-Brexit Impact on PNG Canned Tuna Exports to the U.K.   Possible Scenario</vt:lpstr>
      <vt:lpstr>Background: interim EPA’s Benifit</vt:lpstr>
      <vt:lpstr>EPA Benefits: Preferential Access</vt:lpstr>
      <vt:lpstr>Current iEPA </vt:lpstr>
      <vt:lpstr>U.K Exit: Impact &amp; Options </vt:lpstr>
      <vt:lpstr>Conclusion</vt:lpstr>
    </vt:vector>
  </TitlesOfParts>
  <Company>NESHAMA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PNG Update 2018  Post-Brexit Impact on PNG Canned Tuna Exports: Possible Scenarios</dc:title>
  <dc:creator>MICHAEL  KABUNI</dc:creator>
  <cp:lastModifiedBy>MICHAEL  KABUNI</cp:lastModifiedBy>
  <cp:revision>37</cp:revision>
  <dcterms:created xsi:type="dcterms:W3CDTF">2018-06-13T02:04:49Z</dcterms:created>
  <dcterms:modified xsi:type="dcterms:W3CDTF">2018-06-14T03:32:49Z</dcterms:modified>
</cp:coreProperties>
</file>