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6"/>
  </p:handoutMasterIdLst>
  <p:sldIdLst>
    <p:sldId id="256" r:id="rId2"/>
    <p:sldId id="292" r:id="rId3"/>
    <p:sldId id="293" r:id="rId4"/>
    <p:sldId id="294" r:id="rId5"/>
    <p:sldId id="295" r:id="rId6"/>
    <p:sldId id="296" r:id="rId7"/>
    <p:sldId id="286" r:id="rId8"/>
    <p:sldId id="289" r:id="rId9"/>
    <p:sldId id="287" r:id="rId10"/>
    <p:sldId id="288" r:id="rId11"/>
    <p:sldId id="283" r:id="rId12"/>
    <p:sldId id="284" r:id="rId13"/>
    <p:sldId id="285" r:id="rId14"/>
    <p:sldId id="29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704"/>
  </p:normalViewPr>
  <p:slideViewPr>
    <p:cSldViewPr snapToGrid="0" snapToObjects="1">
      <p:cViewPr varScale="1">
        <p:scale>
          <a:sx n="85" d="100"/>
          <a:sy n="85" d="100"/>
        </p:scale>
        <p:origin x="192" y="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8FA81E-F951-364A-ADD8-C024B72B1EDF}" type="doc">
      <dgm:prSet loTypeId="urn:microsoft.com/office/officeart/2005/8/layout/venn2" loCatId="" qsTypeId="urn:microsoft.com/office/officeart/2005/8/quickstyle/simple1" qsCatId="simple" csTypeId="urn:microsoft.com/office/officeart/2005/8/colors/accent1_2" csCatId="accent1" phldr="1"/>
      <dgm:spPr/>
      <dgm:t>
        <a:bodyPr/>
        <a:lstStyle/>
        <a:p>
          <a:endParaRPr lang="en-US"/>
        </a:p>
      </dgm:t>
    </dgm:pt>
    <dgm:pt modelId="{A2CFCB61-6DEA-2948-8F88-D828EFB4DC71}">
      <dgm:prSet phldrT="[Text]" custT="1"/>
      <dgm:spPr/>
      <dgm:t>
        <a:bodyPr/>
        <a:lstStyle/>
        <a:p>
          <a:r>
            <a:rPr lang="en-US" sz="2000" dirty="0"/>
            <a:t>National Government</a:t>
          </a:r>
        </a:p>
      </dgm:t>
    </dgm:pt>
    <dgm:pt modelId="{3F4F6DDB-A076-BE47-A9AD-9657D3639897}" type="parTrans" cxnId="{A3429598-3042-1649-97AB-D48A9471C5FD}">
      <dgm:prSet/>
      <dgm:spPr/>
      <dgm:t>
        <a:bodyPr/>
        <a:lstStyle/>
        <a:p>
          <a:endParaRPr lang="en-US"/>
        </a:p>
      </dgm:t>
    </dgm:pt>
    <dgm:pt modelId="{FEB9BEC4-18D9-574A-BE61-9E6F16755C0B}" type="sibTrans" cxnId="{A3429598-3042-1649-97AB-D48A9471C5FD}">
      <dgm:prSet/>
      <dgm:spPr/>
      <dgm:t>
        <a:bodyPr/>
        <a:lstStyle/>
        <a:p>
          <a:endParaRPr lang="en-US"/>
        </a:p>
      </dgm:t>
    </dgm:pt>
    <dgm:pt modelId="{B54DF54D-BFAB-C446-A21A-76F4DA24968F}">
      <dgm:prSet phldrT="[Text]" custT="1"/>
      <dgm:spPr/>
      <dgm:t>
        <a:bodyPr/>
        <a:lstStyle/>
        <a:p>
          <a:r>
            <a:rPr lang="en-US" sz="2000" dirty="0"/>
            <a:t>Provincial Administration</a:t>
          </a:r>
        </a:p>
      </dgm:t>
    </dgm:pt>
    <dgm:pt modelId="{FC7C037B-9773-824C-BF77-489FF2D9608E}" type="parTrans" cxnId="{ACE54998-C3E6-DC43-AE33-6996591EDE0F}">
      <dgm:prSet/>
      <dgm:spPr/>
      <dgm:t>
        <a:bodyPr/>
        <a:lstStyle/>
        <a:p>
          <a:endParaRPr lang="en-US"/>
        </a:p>
      </dgm:t>
    </dgm:pt>
    <dgm:pt modelId="{894168AC-AF8D-704B-854A-673D8A9AD885}" type="sibTrans" cxnId="{ACE54998-C3E6-DC43-AE33-6996591EDE0F}">
      <dgm:prSet/>
      <dgm:spPr/>
      <dgm:t>
        <a:bodyPr/>
        <a:lstStyle/>
        <a:p>
          <a:endParaRPr lang="en-US"/>
        </a:p>
      </dgm:t>
    </dgm:pt>
    <dgm:pt modelId="{9AECA928-77A7-4F40-BB67-1AE1B271DC2B}">
      <dgm:prSet phldrT="[Text]" custT="1"/>
      <dgm:spPr/>
      <dgm:t>
        <a:bodyPr/>
        <a:lstStyle/>
        <a:p>
          <a:r>
            <a:rPr lang="en-US" sz="2000" dirty="0"/>
            <a:t>District Administration</a:t>
          </a:r>
        </a:p>
      </dgm:t>
    </dgm:pt>
    <dgm:pt modelId="{3BF367A0-2E2E-FE43-8835-AF10F14E7150}" type="parTrans" cxnId="{D1B95373-2B88-0F48-8DB8-DB59B5F44810}">
      <dgm:prSet/>
      <dgm:spPr/>
      <dgm:t>
        <a:bodyPr/>
        <a:lstStyle/>
        <a:p>
          <a:endParaRPr lang="en-US"/>
        </a:p>
      </dgm:t>
    </dgm:pt>
    <dgm:pt modelId="{3927A706-9144-C748-8BDE-155B388C79CB}" type="sibTrans" cxnId="{D1B95373-2B88-0F48-8DB8-DB59B5F44810}">
      <dgm:prSet/>
      <dgm:spPr/>
      <dgm:t>
        <a:bodyPr/>
        <a:lstStyle/>
        <a:p>
          <a:endParaRPr lang="en-US"/>
        </a:p>
      </dgm:t>
    </dgm:pt>
    <dgm:pt modelId="{B1270204-3BAF-5442-BA2D-B2916CBDA9F9}">
      <dgm:prSet phldrT="[Text]" custT="1"/>
      <dgm:spPr/>
      <dgm:t>
        <a:bodyPr/>
        <a:lstStyle/>
        <a:p>
          <a:r>
            <a:rPr lang="en-US" sz="2000" dirty="0"/>
            <a:t>Local Level Government</a:t>
          </a:r>
        </a:p>
      </dgm:t>
    </dgm:pt>
    <dgm:pt modelId="{7E38199D-C767-1148-9FF4-9331B339C772}" type="parTrans" cxnId="{699107C3-1A42-8B46-9B6C-7DFA9D5FBB6D}">
      <dgm:prSet/>
      <dgm:spPr/>
      <dgm:t>
        <a:bodyPr/>
        <a:lstStyle/>
        <a:p>
          <a:endParaRPr lang="en-US"/>
        </a:p>
      </dgm:t>
    </dgm:pt>
    <dgm:pt modelId="{405388C9-2B89-B245-B324-EFF67FB68B1A}" type="sibTrans" cxnId="{699107C3-1A42-8B46-9B6C-7DFA9D5FBB6D}">
      <dgm:prSet/>
      <dgm:spPr/>
      <dgm:t>
        <a:bodyPr/>
        <a:lstStyle/>
        <a:p>
          <a:endParaRPr lang="en-US"/>
        </a:p>
      </dgm:t>
    </dgm:pt>
    <dgm:pt modelId="{F852D49B-C82C-AC4B-92F8-714AC4E018CA}">
      <dgm:prSet custT="1"/>
      <dgm:spPr/>
      <dgm:t>
        <a:bodyPr/>
        <a:lstStyle/>
        <a:p>
          <a:r>
            <a:rPr lang="en-US" sz="2000" dirty="0"/>
            <a:t>Ward</a:t>
          </a:r>
        </a:p>
      </dgm:t>
    </dgm:pt>
    <dgm:pt modelId="{CC4CC389-8B47-9547-B7FB-F2A43278FDDE}" type="parTrans" cxnId="{3687712A-AAC2-0544-A85E-58204ECA2A0E}">
      <dgm:prSet/>
      <dgm:spPr/>
      <dgm:t>
        <a:bodyPr/>
        <a:lstStyle/>
        <a:p>
          <a:endParaRPr lang="en-US"/>
        </a:p>
      </dgm:t>
    </dgm:pt>
    <dgm:pt modelId="{E0CA4001-61ED-EA40-A28F-968A85F45FBE}" type="sibTrans" cxnId="{3687712A-AAC2-0544-A85E-58204ECA2A0E}">
      <dgm:prSet/>
      <dgm:spPr/>
      <dgm:t>
        <a:bodyPr/>
        <a:lstStyle/>
        <a:p>
          <a:endParaRPr lang="en-US"/>
        </a:p>
      </dgm:t>
    </dgm:pt>
    <dgm:pt modelId="{5BEF7495-7F41-5B4C-AD9D-7807948AF30A}" type="pres">
      <dgm:prSet presAssocID="{D18FA81E-F951-364A-ADD8-C024B72B1EDF}" presName="Name0" presStyleCnt="0">
        <dgm:presLayoutVars>
          <dgm:chMax val="7"/>
          <dgm:resizeHandles val="exact"/>
        </dgm:presLayoutVars>
      </dgm:prSet>
      <dgm:spPr/>
    </dgm:pt>
    <dgm:pt modelId="{04840073-B30B-B04B-9338-8BFCC1AEEAB9}" type="pres">
      <dgm:prSet presAssocID="{D18FA81E-F951-364A-ADD8-C024B72B1EDF}" presName="comp1" presStyleCnt="0"/>
      <dgm:spPr/>
    </dgm:pt>
    <dgm:pt modelId="{ED95DEBD-4C5A-8044-9E95-13AB64084313}" type="pres">
      <dgm:prSet presAssocID="{D18FA81E-F951-364A-ADD8-C024B72B1EDF}" presName="circle1" presStyleLbl="node1" presStyleIdx="0" presStyleCnt="5"/>
      <dgm:spPr/>
    </dgm:pt>
    <dgm:pt modelId="{F6BC5AE2-2045-7642-92F5-823CCA0A99F2}" type="pres">
      <dgm:prSet presAssocID="{D18FA81E-F951-364A-ADD8-C024B72B1EDF}" presName="c1text" presStyleLbl="node1" presStyleIdx="0" presStyleCnt="5">
        <dgm:presLayoutVars>
          <dgm:bulletEnabled val="1"/>
        </dgm:presLayoutVars>
      </dgm:prSet>
      <dgm:spPr/>
    </dgm:pt>
    <dgm:pt modelId="{EF68278F-9A22-8C45-A9BA-ECB0D9901109}" type="pres">
      <dgm:prSet presAssocID="{D18FA81E-F951-364A-ADD8-C024B72B1EDF}" presName="comp2" presStyleCnt="0"/>
      <dgm:spPr/>
    </dgm:pt>
    <dgm:pt modelId="{18B1D40E-AD07-4840-B450-FEAB1ACAB14F}" type="pres">
      <dgm:prSet presAssocID="{D18FA81E-F951-364A-ADD8-C024B72B1EDF}" presName="circle2" presStyleLbl="node1" presStyleIdx="1" presStyleCnt="5"/>
      <dgm:spPr/>
    </dgm:pt>
    <dgm:pt modelId="{891723ED-BE7F-8A44-AEE5-3E3F34287124}" type="pres">
      <dgm:prSet presAssocID="{D18FA81E-F951-364A-ADD8-C024B72B1EDF}" presName="c2text" presStyleLbl="node1" presStyleIdx="1" presStyleCnt="5">
        <dgm:presLayoutVars>
          <dgm:bulletEnabled val="1"/>
        </dgm:presLayoutVars>
      </dgm:prSet>
      <dgm:spPr/>
    </dgm:pt>
    <dgm:pt modelId="{97F67029-80FA-5143-80F3-C1C21FDA1A62}" type="pres">
      <dgm:prSet presAssocID="{D18FA81E-F951-364A-ADD8-C024B72B1EDF}" presName="comp3" presStyleCnt="0"/>
      <dgm:spPr/>
    </dgm:pt>
    <dgm:pt modelId="{3255D8D5-FDB6-0C47-8D91-364141C0E743}" type="pres">
      <dgm:prSet presAssocID="{D18FA81E-F951-364A-ADD8-C024B72B1EDF}" presName="circle3" presStyleLbl="node1" presStyleIdx="2" presStyleCnt="5"/>
      <dgm:spPr/>
    </dgm:pt>
    <dgm:pt modelId="{D8663757-5306-A444-8979-02D67BA95C8E}" type="pres">
      <dgm:prSet presAssocID="{D18FA81E-F951-364A-ADD8-C024B72B1EDF}" presName="c3text" presStyleLbl="node1" presStyleIdx="2" presStyleCnt="5">
        <dgm:presLayoutVars>
          <dgm:bulletEnabled val="1"/>
        </dgm:presLayoutVars>
      </dgm:prSet>
      <dgm:spPr/>
    </dgm:pt>
    <dgm:pt modelId="{CC31D53A-C0AD-F240-946C-059A89F442F1}" type="pres">
      <dgm:prSet presAssocID="{D18FA81E-F951-364A-ADD8-C024B72B1EDF}" presName="comp4" presStyleCnt="0"/>
      <dgm:spPr/>
    </dgm:pt>
    <dgm:pt modelId="{D424F689-4EE3-0F43-BA9E-E7837DD40A1A}" type="pres">
      <dgm:prSet presAssocID="{D18FA81E-F951-364A-ADD8-C024B72B1EDF}" presName="circle4" presStyleLbl="node1" presStyleIdx="3" presStyleCnt="5"/>
      <dgm:spPr/>
    </dgm:pt>
    <dgm:pt modelId="{0D4D16CD-5A13-2D43-9E44-0CBC9C6B4A5E}" type="pres">
      <dgm:prSet presAssocID="{D18FA81E-F951-364A-ADD8-C024B72B1EDF}" presName="c4text" presStyleLbl="node1" presStyleIdx="3" presStyleCnt="5">
        <dgm:presLayoutVars>
          <dgm:bulletEnabled val="1"/>
        </dgm:presLayoutVars>
      </dgm:prSet>
      <dgm:spPr/>
    </dgm:pt>
    <dgm:pt modelId="{223351E2-0289-164D-8C89-21EAA9091C8F}" type="pres">
      <dgm:prSet presAssocID="{D18FA81E-F951-364A-ADD8-C024B72B1EDF}" presName="comp5" presStyleCnt="0"/>
      <dgm:spPr/>
    </dgm:pt>
    <dgm:pt modelId="{7442D822-959F-6F47-9D08-02F600123BE5}" type="pres">
      <dgm:prSet presAssocID="{D18FA81E-F951-364A-ADD8-C024B72B1EDF}" presName="circle5" presStyleLbl="node1" presStyleIdx="4" presStyleCnt="5"/>
      <dgm:spPr/>
    </dgm:pt>
    <dgm:pt modelId="{A62C40DC-EF04-5D47-8F6C-A1ED852F6933}" type="pres">
      <dgm:prSet presAssocID="{D18FA81E-F951-364A-ADD8-C024B72B1EDF}" presName="c5text" presStyleLbl="node1" presStyleIdx="4" presStyleCnt="5">
        <dgm:presLayoutVars>
          <dgm:bulletEnabled val="1"/>
        </dgm:presLayoutVars>
      </dgm:prSet>
      <dgm:spPr/>
    </dgm:pt>
  </dgm:ptLst>
  <dgm:cxnLst>
    <dgm:cxn modelId="{74C46205-475C-074C-B939-F31F2DD50581}" type="presOf" srcId="{9AECA928-77A7-4F40-BB67-1AE1B271DC2B}" destId="{3255D8D5-FDB6-0C47-8D91-364141C0E743}" srcOrd="0" destOrd="0" presId="urn:microsoft.com/office/officeart/2005/8/layout/venn2"/>
    <dgm:cxn modelId="{35BFDD11-734C-D046-AAA4-81C5DD058D0E}" type="presOf" srcId="{B54DF54D-BFAB-C446-A21A-76F4DA24968F}" destId="{891723ED-BE7F-8A44-AEE5-3E3F34287124}" srcOrd="1" destOrd="0" presId="urn:microsoft.com/office/officeart/2005/8/layout/venn2"/>
    <dgm:cxn modelId="{3687712A-AAC2-0544-A85E-58204ECA2A0E}" srcId="{D18FA81E-F951-364A-ADD8-C024B72B1EDF}" destId="{F852D49B-C82C-AC4B-92F8-714AC4E018CA}" srcOrd="4" destOrd="0" parTransId="{CC4CC389-8B47-9547-B7FB-F2A43278FDDE}" sibTransId="{E0CA4001-61ED-EA40-A28F-968A85F45FBE}"/>
    <dgm:cxn modelId="{2AC3685A-BC5E-6348-A9EA-B6740A7F2EFB}" type="presOf" srcId="{F852D49B-C82C-AC4B-92F8-714AC4E018CA}" destId="{A62C40DC-EF04-5D47-8F6C-A1ED852F6933}" srcOrd="1" destOrd="0" presId="urn:microsoft.com/office/officeart/2005/8/layout/venn2"/>
    <dgm:cxn modelId="{F8D7AB61-2F1E-D24E-8827-C2FCA6175581}" type="presOf" srcId="{D18FA81E-F951-364A-ADD8-C024B72B1EDF}" destId="{5BEF7495-7F41-5B4C-AD9D-7807948AF30A}" srcOrd="0" destOrd="0" presId="urn:microsoft.com/office/officeart/2005/8/layout/venn2"/>
    <dgm:cxn modelId="{D1B95373-2B88-0F48-8DB8-DB59B5F44810}" srcId="{D18FA81E-F951-364A-ADD8-C024B72B1EDF}" destId="{9AECA928-77A7-4F40-BB67-1AE1B271DC2B}" srcOrd="2" destOrd="0" parTransId="{3BF367A0-2E2E-FE43-8835-AF10F14E7150}" sibTransId="{3927A706-9144-C748-8BDE-155B388C79CB}"/>
    <dgm:cxn modelId="{ACE54998-C3E6-DC43-AE33-6996591EDE0F}" srcId="{D18FA81E-F951-364A-ADD8-C024B72B1EDF}" destId="{B54DF54D-BFAB-C446-A21A-76F4DA24968F}" srcOrd="1" destOrd="0" parTransId="{FC7C037B-9773-824C-BF77-489FF2D9608E}" sibTransId="{894168AC-AF8D-704B-854A-673D8A9AD885}"/>
    <dgm:cxn modelId="{A3429598-3042-1649-97AB-D48A9471C5FD}" srcId="{D18FA81E-F951-364A-ADD8-C024B72B1EDF}" destId="{A2CFCB61-6DEA-2948-8F88-D828EFB4DC71}" srcOrd="0" destOrd="0" parTransId="{3F4F6DDB-A076-BE47-A9AD-9657D3639897}" sibTransId="{FEB9BEC4-18D9-574A-BE61-9E6F16755C0B}"/>
    <dgm:cxn modelId="{74E7E69D-520E-8D4A-80F1-E81A5730D560}" type="presOf" srcId="{A2CFCB61-6DEA-2948-8F88-D828EFB4DC71}" destId="{F6BC5AE2-2045-7642-92F5-823CCA0A99F2}" srcOrd="1" destOrd="0" presId="urn:microsoft.com/office/officeart/2005/8/layout/venn2"/>
    <dgm:cxn modelId="{4C662EB6-FDD4-6D42-9BB8-16F8EAACA61C}" type="presOf" srcId="{F852D49B-C82C-AC4B-92F8-714AC4E018CA}" destId="{7442D822-959F-6F47-9D08-02F600123BE5}" srcOrd="0" destOrd="0" presId="urn:microsoft.com/office/officeart/2005/8/layout/venn2"/>
    <dgm:cxn modelId="{699107C3-1A42-8B46-9B6C-7DFA9D5FBB6D}" srcId="{D18FA81E-F951-364A-ADD8-C024B72B1EDF}" destId="{B1270204-3BAF-5442-BA2D-B2916CBDA9F9}" srcOrd="3" destOrd="0" parTransId="{7E38199D-C767-1148-9FF4-9331B339C772}" sibTransId="{405388C9-2B89-B245-B324-EFF67FB68B1A}"/>
    <dgm:cxn modelId="{AC4CE5CB-13CB-B946-A8D6-697A2F9A1DED}" type="presOf" srcId="{A2CFCB61-6DEA-2948-8F88-D828EFB4DC71}" destId="{ED95DEBD-4C5A-8044-9E95-13AB64084313}" srcOrd="0" destOrd="0" presId="urn:microsoft.com/office/officeart/2005/8/layout/venn2"/>
    <dgm:cxn modelId="{02FA31DB-157A-AD4A-92C9-1030250EF21C}" type="presOf" srcId="{B1270204-3BAF-5442-BA2D-B2916CBDA9F9}" destId="{D424F689-4EE3-0F43-BA9E-E7837DD40A1A}" srcOrd="0" destOrd="0" presId="urn:microsoft.com/office/officeart/2005/8/layout/venn2"/>
    <dgm:cxn modelId="{CBCBE1DD-88D7-7743-B5D3-447D29DBD5F2}" type="presOf" srcId="{B54DF54D-BFAB-C446-A21A-76F4DA24968F}" destId="{18B1D40E-AD07-4840-B450-FEAB1ACAB14F}" srcOrd="0" destOrd="0" presId="urn:microsoft.com/office/officeart/2005/8/layout/venn2"/>
    <dgm:cxn modelId="{9782F5E6-AC2E-074F-BB60-E292B317B89C}" type="presOf" srcId="{9AECA928-77A7-4F40-BB67-1AE1B271DC2B}" destId="{D8663757-5306-A444-8979-02D67BA95C8E}" srcOrd="1" destOrd="0" presId="urn:microsoft.com/office/officeart/2005/8/layout/venn2"/>
    <dgm:cxn modelId="{F43255E9-8CB7-FD45-99D4-0F8678709209}" type="presOf" srcId="{B1270204-3BAF-5442-BA2D-B2916CBDA9F9}" destId="{0D4D16CD-5A13-2D43-9E44-0CBC9C6B4A5E}" srcOrd="1" destOrd="0" presId="urn:microsoft.com/office/officeart/2005/8/layout/venn2"/>
    <dgm:cxn modelId="{0C16BF87-1F10-D942-BE88-DB1694979481}" type="presParOf" srcId="{5BEF7495-7F41-5B4C-AD9D-7807948AF30A}" destId="{04840073-B30B-B04B-9338-8BFCC1AEEAB9}" srcOrd="0" destOrd="0" presId="urn:microsoft.com/office/officeart/2005/8/layout/venn2"/>
    <dgm:cxn modelId="{5A1514A1-16D8-6341-9D0B-82F0DB52D25F}" type="presParOf" srcId="{04840073-B30B-B04B-9338-8BFCC1AEEAB9}" destId="{ED95DEBD-4C5A-8044-9E95-13AB64084313}" srcOrd="0" destOrd="0" presId="urn:microsoft.com/office/officeart/2005/8/layout/venn2"/>
    <dgm:cxn modelId="{87DD6668-B9E0-9543-93F0-1E71056FAEB3}" type="presParOf" srcId="{04840073-B30B-B04B-9338-8BFCC1AEEAB9}" destId="{F6BC5AE2-2045-7642-92F5-823CCA0A99F2}" srcOrd="1" destOrd="0" presId="urn:microsoft.com/office/officeart/2005/8/layout/venn2"/>
    <dgm:cxn modelId="{60A0F1F6-E81D-AD46-B464-46F3919DF994}" type="presParOf" srcId="{5BEF7495-7F41-5B4C-AD9D-7807948AF30A}" destId="{EF68278F-9A22-8C45-A9BA-ECB0D9901109}" srcOrd="1" destOrd="0" presId="urn:microsoft.com/office/officeart/2005/8/layout/venn2"/>
    <dgm:cxn modelId="{B7896BEE-8919-8E4B-A7F2-5EB26D24C3D3}" type="presParOf" srcId="{EF68278F-9A22-8C45-A9BA-ECB0D9901109}" destId="{18B1D40E-AD07-4840-B450-FEAB1ACAB14F}" srcOrd="0" destOrd="0" presId="urn:microsoft.com/office/officeart/2005/8/layout/venn2"/>
    <dgm:cxn modelId="{2303808E-8AEC-994C-A5C2-6402F4F9A955}" type="presParOf" srcId="{EF68278F-9A22-8C45-A9BA-ECB0D9901109}" destId="{891723ED-BE7F-8A44-AEE5-3E3F34287124}" srcOrd="1" destOrd="0" presId="urn:microsoft.com/office/officeart/2005/8/layout/venn2"/>
    <dgm:cxn modelId="{7A089810-1A03-FF4A-BE7A-A801160CFAAB}" type="presParOf" srcId="{5BEF7495-7F41-5B4C-AD9D-7807948AF30A}" destId="{97F67029-80FA-5143-80F3-C1C21FDA1A62}" srcOrd="2" destOrd="0" presId="urn:microsoft.com/office/officeart/2005/8/layout/venn2"/>
    <dgm:cxn modelId="{DFD7E030-93F9-DB4F-8ADF-202D7C1C8FD6}" type="presParOf" srcId="{97F67029-80FA-5143-80F3-C1C21FDA1A62}" destId="{3255D8D5-FDB6-0C47-8D91-364141C0E743}" srcOrd="0" destOrd="0" presId="urn:microsoft.com/office/officeart/2005/8/layout/venn2"/>
    <dgm:cxn modelId="{DC164ACD-3003-0447-A1A6-0B97645D6579}" type="presParOf" srcId="{97F67029-80FA-5143-80F3-C1C21FDA1A62}" destId="{D8663757-5306-A444-8979-02D67BA95C8E}" srcOrd="1" destOrd="0" presId="urn:microsoft.com/office/officeart/2005/8/layout/venn2"/>
    <dgm:cxn modelId="{E638AB3D-0BE4-1348-A8D1-9282221C0F4F}" type="presParOf" srcId="{5BEF7495-7F41-5B4C-AD9D-7807948AF30A}" destId="{CC31D53A-C0AD-F240-946C-059A89F442F1}" srcOrd="3" destOrd="0" presId="urn:microsoft.com/office/officeart/2005/8/layout/venn2"/>
    <dgm:cxn modelId="{DA019C7B-50D2-C448-8DB1-BE2AC8CC3D43}" type="presParOf" srcId="{CC31D53A-C0AD-F240-946C-059A89F442F1}" destId="{D424F689-4EE3-0F43-BA9E-E7837DD40A1A}" srcOrd="0" destOrd="0" presId="urn:microsoft.com/office/officeart/2005/8/layout/venn2"/>
    <dgm:cxn modelId="{9633064D-060B-D74D-BA94-F32D07889067}" type="presParOf" srcId="{CC31D53A-C0AD-F240-946C-059A89F442F1}" destId="{0D4D16CD-5A13-2D43-9E44-0CBC9C6B4A5E}" srcOrd="1" destOrd="0" presId="urn:microsoft.com/office/officeart/2005/8/layout/venn2"/>
    <dgm:cxn modelId="{C42B4B28-DEBA-2C42-9134-6CFF688A6CC1}" type="presParOf" srcId="{5BEF7495-7F41-5B4C-AD9D-7807948AF30A}" destId="{223351E2-0289-164D-8C89-21EAA9091C8F}" srcOrd="4" destOrd="0" presId="urn:microsoft.com/office/officeart/2005/8/layout/venn2"/>
    <dgm:cxn modelId="{F000F3F7-9094-274F-BF8F-4CEC0CBE4DB6}" type="presParOf" srcId="{223351E2-0289-164D-8C89-21EAA9091C8F}" destId="{7442D822-959F-6F47-9D08-02F600123BE5}" srcOrd="0" destOrd="0" presId="urn:microsoft.com/office/officeart/2005/8/layout/venn2"/>
    <dgm:cxn modelId="{9B9AA4B9-77C8-4D49-B5B3-43D13C8B404D}" type="presParOf" srcId="{223351E2-0289-164D-8C89-21EAA9091C8F}" destId="{A62C40DC-EF04-5D47-8F6C-A1ED852F6933}"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D64F0CD-0BA7-204F-A836-587E49519849}" type="doc">
      <dgm:prSet loTypeId="urn:microsoft.com/office/officeart/2005/8/layout/venn1" loCatId="" qsTypeId="urn:microsoft.com/office/officeart/2005/8/quickstyle/simple1" qsCatId="simple" csTypeId="urn:microsoft.com/office/officeart/2005/8/colors/accent1_2" csCatId="accent1" phldr="1"/>
      <dgm:spPr/>
    </dgm:pt>
    <dgm:pt modelId="{0ADD8761-115E-B644-9461-31DA0F560AA0}">
      <dgm:prSet phldrT="[Text]"/>
      <dgm:spPr/>
      <dgm:t>
        <a:bodyPr/>
        <a:lstStyle/>
        <a:p>
          <a:r>
            <a:rPr lang="en-US" dirty="0"/>
            <a:t>National Government</a:t>
          </a:r>
        </a:p>
      </dgm:t>
    </dgm:pt>
    <dgm:pt modelId="{26F5F484-2929-FC46-8433-3AE5FB27F97F}" type="parTrans" cxnId="{93A07F55-1849-9242-B7FD-68B436315B62}">
      <dgm:prSet/>
      <dgm:spPr/>
      <dgm:t>
        <a:bodyPr/>
        <a:lstStyle/>
        <a:p>
          <a:endParaRPr lang="en-US"/>
        </a:p>
      </dgm:t>
    </dgm:pt>
    <dgm:pt modelId="{4B054814-8E4D-2E4F-968E-A20757DD3D20}" type="sibTrans" cxnId="{93A07F55-1849-9242-B7FD-68B436315B62}">
      <dgm:prSet/>
      <dgm:spPr/>
      <dgm:t>
        <a:bodyPr/>
        <a:lstStyle/>
        <a:p>
          <a:endParaRPr lang="en-US"/>
        </a:p>
      </dgm:t>
    </dgm:pt>
    <dgm:pt modelId="{EB594BAE-0EA5-6B48-9FF0-3D536B5CE483}">
      <dgm:prSet phldrT="[Text]"/>
      <dgm:spPr/>
      <dgm:t>
        <a:bodyPr/>
        <a:lstStyle/>
        <a:p>
          <a:r>
            <a:rPr lang="en-US" dirty="0"/>
            <a:t>District Development Authority</a:t>
          </a:r>
        </a:p>
      </dgm:t>
    </dgm:pt>
    <dgm:pt modelId="{28E3B6F9-A3A6-7D42-86A3-B59B4898C484}" type="parTrans" cxnId="{264A91B2-0748-AB43-8A36-4C75A4944BD7}">
      <dgm:prSet/>
      <dgm:spPr/>
      <dgm:t>
        <a:bodyPr/>
        <a:lstStyle/>
        <a:p>
          <a:endParaRPr lang="en-US"/>
        </a:p>
      </dgm:t>
    </dgm:pt>
    <dgm:pt modelId="{AD091587-599C-5A47-B6BC-AE2859068EEB}" type="sibTrans" cxnId="{264A91B2-0748-AB43-8A36-4C75A4944BD7}">
      <dgm:prSet/>
      <dgm:spPr/>
      <dgm:t>
        <a:bodyPr/>
        <a:lstStyle/>
        <a:p>
          <a:endParaRPr lang="en-US"/>
        </a:p>
      </dgm:t>
    </dgm:pt>
    <dgm:pt modelId="{70BB22D4-4A48-CF40-B62D-46474953F2BD}">
      <dgm:prSet phldrT="[Text]"/>
      <dgm:spPr/>
      <dgm:t>
        <a:bodyPr anchor="ctr"/>
        <a:lstStyle/>
        <a:p>
          <a:pPr algn="ctr"/>
          <a:r>
            <a:rPr lang="en-US" dirty="0"/>
            <a:t>Provincial Administration</a:t>
          </a:r>
        </a:p>
      </dgm:t>
    </dgm:pt>
    <dgm:pt modelId="{BFB35AD2-C757-C54A-B658-A63958204A18}" type="parTrans" cxnId="{2AB0A93E-1415-2747-8CDB-2A09964361AD}">
      <dgm:prSet/>
      <dgm:spPr/>
      <dgm:t>
        <a:bodyPr/>
        <a:lstStyle/>
        <a:p>
          <a:endParaRPr lang="en-US"/>
        </a:p>
      </dgm:t>
    </dgm:pt>
    <dgm:pt modelId="{6ADAECB8-1005-E048-A6E2-8F4FD00FD8D8}" type="sibTrans" cxnId="{2AB0A93E-1415-2747-8CDB-2A09964361AD}">
      <dgm:prSet/>
      <dgm:spPr/>
      <dgm:t>
        <a:bodyPr/>
        <a:lstStyle/>
        <a:p>
          <a:endParaRPr lang="en-US"/>
        </a:p>
      </dgm:t>
    </dgm:pt>
    <dgm:pt modelId="{67E4E40F-350B-1B48-8379-3DA36DA63A0F}" type="pres">
      <dgm:prSet presAssocID="{6D64F0CD-0BA7-204F-A836-587E49519849}" presName="compositeShape" presStyleCnt="0">
        <dgm:presLayoutVars>
          <dgm:chMax val="7"/>
          <dgm:dir/>
          <dgm:resizeHandles val="exact"/>
        </dgm:presLayoutVars>
      </dgm:prSet>
      <dgm:spPr/>
    </dgm:pt>
    <dgm:pt modelId="{17C43C7C-4AF2-2349-84C1-299D9E2EE110}" type="pres">
      <dgm:prSet presAssocID="{0ADD8761-115E-B644-9461-31DA0F560AA0}" presName="circ1" presStyleLbl="vennNode1" presStyleIdx="0" presStyleCnt="3" custScaleX="83046" custScaleY="85000" custLinFactNeighborX="-9102" custLinFactNeighborY="-10321"/>
      <dgm:spPr/>
    </dgm:pt>
    <dgm:pt modelId="{7ED0FD03-37B1-9A4F-A407-8DCEE6E9E5B3}" type="pres">
      <dgm:prSet presAssocID="{0ADD8761-115E-B644-9461-31DA0F560AA0}" presName="circ1Tx" presStyleLbl="revTx" presStyleIdx="0" presStyleCnt="0">
        <dgm:presLayoutVars>
          <dgm:chMax val="0"/>
          <dgm:chPref val="0"/>
          <dgm:bulletEnabled val="1"/>
        </dgm:presLayoutVars>
      </dgm:prSet>
      <dgm:spPr/>
    </dgm:pt>
    <dgm:pt modelId="{B7F6D19B-1297-004D-AB98-76A85C9F14CD}" type="pres">
      <dgm:prSet presAssocID="{EB594BAE-0EA5-6B48-9FF0-3D536B5CE483}" presName="circ2" presStyleLbl="vennNode1" presStyleIdx="1" presStyleCnt="3" custScaleX="82036" custScaleY="85384" custLinFactNeighborX="-1361" custLinFactNeighborY="-3752"/>
      <dgm:spPr/>
    </dgm:pt>
    <dgm:pt modelId="{005674E9-D13B-3849-9A93-ECDDEB153BC4}" type="pres">
      <dgm:prSet presAssocID="{EB594BAE-0EA5-6B48-9FF0-3D536B5CE483}" presName="circ2Tx" presStyleLbl="revTx" presStyleIdx="0" presStyleCnt="0">
        <dgm:presLayoutVars>
          <dgm:chMax val="0"/>
          <dgm:chPref val="0"/>
          <dgm:bulletEnabled val="1"/>
        </dgm:presLayoutVars>
      </dgm:prSet>
      <dgm:spPr/>
    </dgm:pt>
    <dgm:pt modelId="{C01D5842-D22D-0B4D-A85D-2C4C7477000C}" type="pres">
      <dgm:prSet presAssocID="{70BB22D4-4A48-CF40-B62D-46474953F2BD}" presName="circ3" presStyleLbl="vennNode1" presStyleIdx="2" presStyleCnt="3" custScaleX="84616" custScaleY="80411" custLinFactNeighborX="-16433" custLinFactNeighborY="-4784"/>
      <dgm:spPr/>
    </dgm:pt>
    <dgm:pt modelId="{2040077A-0C3C-4A4B-A996-9B3CF8603088}" type="pres">
      <dgm:prSet presAssocID="{70BB22D4-4A48-CF40-B62D-46474953F2BD}" presName="circ3Tx" presStyleLbl="revTx" presStyleIdx="0" presStyleCnt="0">
        <dgm:presLayoutVars>
          <dgm:chMax val="0"/>
          <dgm:chPref val="0"/>
          <dgm:bulletEnabled val="1"/>
        </dgm:presLayoutVars>
      </dgm:prSet>
      <dgm:spPr/>
    </dgm:pt>
  </dgm:ptLst>
  <dgm:cxnLst>
    <dgm:cxn modelId="{3F7D1E0A-B159-9F4C-9269-068B753D2402}" type="presOf" srcId="{6D64F0CD-0BA7-204F-A836-587E49519849}" destId="{67E4E40F-350B-1B48-8379-3DA36DA63A0F}" srcOrd="0" destOrd="0" presId="urn:microsoft.com/office/officeart/2005/8/layout/venn1"/>
    <dgm:cxn modelId="{911ACB36-33FE-D843-9526-C67B11BC5A42}" type="presOf" srcId="{0ADD8761-115E-B644-9461-31DA0F560AA0}" destId="{17C43C7C-4AF2-2349-84C1-299D9E2EE110}" srcOrd="0" destOrd="0" presId="urn:microsoft.com/office/officeart/2005/8/layout/venn1"/>
    <dgm:cxn modelId="{2AB0A93E-1415-2747-8CDB-2A09964361AD}" srcId="{6D64F0CD-0BA7-204F-A836-587E49519849}" destId="{70BB22D4-4A48-CF40-B62D-46474953F2BD}" srcOrd="2" destOrd="0" parTransId="{BFB35AD2-C757-C54A-B658-A63958204A18}" sibTransId="{6ADAECB8-1005-E048-A6E2-8F4FD00FD8D8}"/>
    <dgm:cxn modelId="{93A07F55-1849-9242-B7FD-68B436315B62}" srcId="{6D64F0CD-0BA7-204F-A836-587E49519849}" destId="{0ADD8761-115E-B644-9461-31DA0F560AA0}" srcOrd="0" destOrd="0" parTransId="{26F5F484-2929-FC46-8433-3AE5FB27F97F}" sibTransId="{4B054814-8E4D-2E4F-968E-A20757DD3D20}"/>
    <dgm:cxn modelId="{940F925F-CE4C-FB44-94C0-6D4B1F2D7AB5}" type="presOf" srcId="{EB594BAE-0EA5-6B48-9FF0-3D536B5CE483}" destId="{B7F6D19B-1297-004D-AB98-76A85C9F14CD}" srcOrd="0" destOrd="0" presId="urn:microsoft.com/office/officeart/2005/8/layout/venn1"/>
    <dgm:cxn modelId="{ED45338A-0531-5245-AEE6-C6DBFEE62BEC}" type="presOf" srcId="{70BB22D4-4A48-CF40-B62D-46474953F2BD}" destId="{C01D5842-D22D-0B4D-A85D-2C4C7477000C}" srcOrd="0" destOrd="0" presId="urn:microsoft.com/office/officeart/2005/8/layout/venn1"/>
    <dgm:cxn modelId="{96CBDC99-A41B-E841-860E-0ADBC1113434}" type="presOf" srcId="{70BB22D4-4A48-CF40-B62D-46474953F2BD}" destId="{2040077A-0C3C-4A4B-A996-9B3CF8603088}" srcOrd="1" destOrd="0" presId="urn:microsoft.com/office/officeart/2005/8/layout/venn1"/>
    <dgm:cxn modelId="{E6EDFCA0-0D98-5D4F-88F6-8D55B8D3175E}" type="presOf" srcId="{EB594BAE-0EA5-6B48-9FF0-3D536B5CE483}" destId="{005674E9-D13B-3849-9A93-ECDDEB153BC4}" srcOrd="1" destOrd="0" presId="urn:microsoft.com/office/officeart/2005/8/layout/venn1"/>
    <dgm:cxn modelId="{264A91B2-0748-AB43-8A36-4C75A4944BD7}" srcId="{6D64F0CD-0BA7-204F-A836-587E49519849}" destId="{EB594BAE-0EA5-6B48-9FF0-3D536B5CE483}" srcOrd="1" destOrd="0" parTransId="{28E3B6F9-A3A6-7D42-86A3-B59B4898C484}" sibTransId="{AD091587-599C-5A47-B6BC-AE2859068EEB}"/>
    <dgm:cxn modelId="{EC76CBBB-B28B-7C48-A6B0-D8B33F820FB2}" type="presOf" srcId="{0ADD8761-115E-B644-9461-31DA0F560AA0}" destId="{7ED0FD03-37B1-9A4F-A407-8DCEE6E9E5B3}" srcOrd="1" destOrd="0" presId="urn:microsoft.com/office/officeart/2005/8/layout/venn1"/>
    <dgm:cxn modelId="{DA904D10-F58B-3344-B2EA-897288FF51DB}" type="presParOf" srcId="{67E4E40F-350B-1B48-8379-3DA36DA63A0F}" destId="{17C43C7C-4AF2-2349-84C1-299D9E2EE110}" srcOrd="0" destOrd="0" presId="urn:microsoft.com/office/officeart/2005/8/layout/venn1"/>
    <dgm:cxn modelId="{E38C7BF1-B337-2140-83A5-A3F22347DBFE}" type="presParOf" srcId="{67E4E40F-350B-1B48-8379-3DA36DA63A0F}" destId="{7ED0FD03-37B1-9A4F-A407-8DCEE6E9E5B3}" srcOrd="1" destOrd="0" presId="urn:microsoft.com/office/officeart/2005/8/layout/venn1"/>
    <dgm:cxn modelId="{1743A00D-11F5-6846-8776-B266B198C8DF}" type="presParOf" srcId="{67E4E40F-350B-1B48-8379-3DA36DA63A0F}" destId="{B7F6D19B-1297-004D-AB98-76A85C9F14CD}" srcOrd="2" destOrd="0" presId="urn:microsoft.com/office/officeart/2005/8/layout/venn1"/>
    <dgm:cxn modelId="{31EC48F2-8551-BD4E-A0B7-DA5F90152E22}" type="presParOf" srcId="{67E4E40F-350B-1B48-8379-3DA36DA63A0F}" destId="{005674E9-D13B-3849-9A93-ECDDEB153BC4}" srcOrd="3" destOrd="0" presId="urn:microsoft.com/office/officeart/2005/8/layout/venn1"/>
    <dgm:cxn modelId="{80E65DEA-50EF-9F4B-B06C-64125D43359D}" type="presParOf" srcId="{67E4E40F-350B-1B48-8379-3DA36DA63A0F}" destId="{C01D5842-D22D-0B4D-A85D-2C4C7477000C}" srcOrd="4" destOrd="0" presId="urn:microsoft.com/office/officeart/2005/8/layout/venn1"/>
    <dgm:cxn modelId="{73E48228-429D-2548-8921-F396D42473D4}" type="presParOf" srcId="{67E4E40F-350B-1B48-8379-3DA36DA63A0F}" destId="{2040077A-0C3C-4A4B-A996-9B3CF8603088}"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D64F0CD-0BA7-204F-A836-587E49519849}" type="doc">
      <dgm:prSet loTypeId="urn:microsoft.com/office/officeart/2005/8/layout/venn1" loCatId="" qsTypeId="urn:microsoft.com/office/officeart/2005/8/quickstyle/simple1" qsCatId="simple" csTypeId="urn:microsoft.com/office/officeart/2005/8/colors/accent1_2" csCatId="accent1" phldr="1"/>
      <dgm:spPr/>
    </dgm:pt>
    <dgm:pt modelId="{0ADD8761-115E-B644-9461-31DA0F560AA0}">
      <dgm:prSet phldrT="[Text]"/>
      <dgm:spPr/>
      <dgm:t>
        <a:bodyPr/>
        <a:lstStyle/>
        <a:p>
          <a:r>
            <a:rPr lang="en-US" dirty="0"/>
            <a:t>National Government</a:t>
          </a:r>
        </a:p>
      </dgm:t>
    </dgm:pt>
    <dgm:pt modelId="{26F5F484-2929-FC46-8433-3AE5FB27F97F}" type="parTrans" cxnId="{93A07F55-1849-9242-B7FD-68B436315B62}">
      <dgm:prSet/>
      <dgm:spPr/>
      <dgm:t>
        <a:bodyPr/>
        <a:lstStyle/>
        <a:p>
          <a:endParaRPr lang="en-US"/>
        </a:p>
      </dgm:t>
    </dgm:pt>
    <dgm:pt modelId="{4B054814-8E4D-2E4F-968E-A20757DD3D20}" type="sibTrans" cxnId="{93A07F55-1849-9242-B7FD-68B436315B62}">
      <dgm:prSet/>
      <dgm:spPr/>
      <dgm:t>
        <a:bodyPr/>
        <a:lstStyle/>
        <a:p>
          <a:endParaRPr lang="en-US"/>
        </a:p>
      </dgm:t>
    </dgm:pt>
    <dgm:pt modelId="{EB594BAE-0EA5-6B48-9FF0-3D536B5CE483}">
      <dgm:prSet phldrT="[Text]"/>
      <dgm:spPr/>
      <dgm:t>
        <a:bodyPr/>
        <a:lstStyle/>
        <a:p>
          <a:r>
            <a:rPr lang="en-US" dirty="0"/>
            <a:t>District Development Authority</a:t>
          </a:r>
        </a:p>
      </dgm:t>
    </dgm:pt>
    <dgm:pt modelId="{28E3B6F9-A3A6-7D42-86A3-B59B4898C484}" type="parTrans" cxnId="{264A91B2-0748-AB43-8A36-4C75A4944BD7}">
      <dgm:prSet/>
      <dgm:spPr/>
      <dgm:t>
        <a:bodyPr/>
        <a:lstStyle/>
        <a:p>
          <a:endParaRPr lang="en-US"/>
        </a:p>
      </dgm:t>
    </dgm:pt>
    <dgm:pt modelId="{AD091587-599C-5A47-B6BC-AE2859068EEB}" type="sibTrans" cxnId="{264A91B2-0748-AB43-8A36-4C75A4944BD7}">
      <dgm:prSet/>
      <dgm:spPr/>
      <dgm:t>
        <a:bodyPr/>
        <a:lstStyle/>
        <a:p>
          <a:endParaRPr lang="en-US"/>
        </a:p>
      </dgm:t>
    </dgm:pt>
    <dgm:pt modelId="{70BB22D4-4A48-CF40-B62D-46474953F2BD}">
      <dgm:prSet phldrT="[Text]"/>
      <dgm:spPr/>
      <dgm:t>
        <a:bodyPr/>
        <a:lstStyle/>
        <a:p>
          <a:r>
            <a:rPr lang="en-US" dirty="0"/>
            <a:t>Provincial Administration</a:t>
          </a:r>
        </a:p>
      </dgm:t>
    </dgm:pt>
    <dgm:pt modelId="{BFB35AD2-C757-C54A-B658-A63958204A18}" type="parTrans" cxnId="{2AB0A93E-1415-2747-8CDB-2A09964361AD}">
      <dgm:prSet/>
      <dgm:spPr/>
      <dgm:t>
        <a:bodyPr/>
        <a:lstStyle/>
        <a:p>
          <a:endParaRPr lang="en-US"/>
        </a:p>
      </dgm:t>
    </dgm:pt>
    <dgm:pt modelId="{6ADAECB8-1005-E048-A6E2-8F4FD00FD8D8}" type="sibTrans" cxnId="{2AB0A93E-1415-2747-8CDB-2A09964361AD}">
      <dgm:prSet/>
      <dgm:spPr/>
      <dgm:t>
        <a:bodyPr/>
        <a:lstStyle/>
        <a:p>
          <a:endParaRPr lang="en-US"/>
        </a:p>
      </dgm:t>
    </dgm:pt>
    <dgm:pt modelId="{67E4E40F-350B-1B48-8379-3DA36DA63A0F}" type="pres">
      <dgm:prSet presAssocID="{6D64F0CD-0BA7-204F-A836-587E49519849}" presName="compositeShape" presStyleCnt="0">
        <dgm:presLayoutVars>
          <dgm:chMax val="7"/>
          <dgm:dir/>
          <dgm:resizeHandles val="exact"/>
        </dgm:presLayoutVars>
      </dgm:prSet>
      <dgm:spPr/>
    </dgm:pt>
    <dgm:pt modelId="{17C43C7C-4AF2-2349-84C1-299D9E2EE110}" type="pres">
      <dgm:prSet presAssocID="{0ADD8761-115E-B644-9461-31DA0F560AA0}" presName="circ1" presStyleLbl="vennNode1" presStyleIdx="0" presStyleCnt="3" custScaleX="91605" custScaleY="88333" custLinFactNeighborX="-9102" custLinFactNeighborY="-9659"/>
      <dgm:spPr/>
    </dgm:pt>
    <dgm:pt modelId="{7ED0FD03-37B1-9A4F-A407-8DCEE6E9E5B3}" type="pres">
      <dgm:prSet presAssocID="{0ADD8761-115E-B644-9461-31DA0F560AA0}" presName="circ1Tx" presStyleLbl="revTx" presStyleIdx="0" presStyleCnt="0">
        <dgm:presLayoutVars>
          <dgm:chMax val="0"/>
          <dgm:chPref val="0"/>
          <dgm:bulletEnabled val="1"/>
        </dgm:presLayoutVars>
      </dgm:prSet>
      <dgm:spPr/>
    </dgm:pt>
    <dgm:pt modelId="{B7F6D19B-1297-004D-AB98-76A85C9F14CD}" type="pres">
      <dgm:prSet presAssocID="{EB594BAE-0EA5-6B48-9FF0-3D536B5CE483}" presName="circ2" presStyleLbl="vennNode1" presStyleIdx="1" presStyleCnt="3" custScaleX="102467" custScaleY="92500" custLinFactNeighborX="-2085" custLinFactNeighborY="4373"/>
      <dgm:spPr/>
    </dgm:pt>
    <dgm:pt modelId="{005674E9-D13B-3849-9A93-ECDDEB153BC4}" type="pres">
      <dgm:prSet presAssocID="{EB594BAE-0EA5-6B48-9FF0-3D536B5CE483}" presName="circ2Tx" presStyleLbl="revTx" presStyleIdx="0" presStyleCnt="0">
        <dgm:presLayoutVars>
          <dgm:chMax val="0"/>
          <dgm:chPref val="0"/>
          <dgm:bulletEnabled val="1"/>
        </dgm:presLayoutVars>
      </dgm:prSet>
      <dgm:spPr/>
    </dgm:pt>
    <dgm:pt modelId="{C01D5842-D22D-0B4D-A85D-2C4C7477000C}" type="pres">
      <dgm:prSet presAssocID="{70BB22D4-4A48-CF40-B62D-46474953F2BD}" presName="circ3" presStyleLbl="vennNode1" presStyleIdx="2" presStyleCnt="3" custScaleX="97402" custScaleY="95000" custLinFactNeighborX="-13516" custLinFactNeighborY="5208"/>
      <dgm:spPr/>
    </dgm:pt>
    <dgm:pt modelId="{2040077A-0C3C-4A4B-A996-9B3CF8603088}" type="pres">
      <dgm:prSet presAssocID="{70BB22D4-4A48-CF40-B62D-46474953F2BD}" presName="circ3Tx" presStyleLbl="revTx" presStyleIdx="0" presStyleCnt="0">
        <dgm:presLayoutVars>
          <dgm:chMax val="0"/>
          <dgm:chPref val="0"/>
          <dgm:bulletEnabled val="1"/>
        </dgm:presLayoutVars>
      </dgm:prSet>
      <dgm:spPr/>
    </dgm:pt>
  </dgm:ptLst>
  <dgm:cxnLst>
    <dgm:cxn modelId="{3F7D1E0A-B159-9F4C-9269-068B753D2402}" type="presOf" srcId="{6D64F0CD-0BA7-204F-A836-587E49519849}" destId="{67E4E40F-350B-1B48-8379-3DA36DA63A0F}" srcOrd="0" destOrd="0" presId="urn:microsoft.com/office/officeart/2005/8/layout/venn1"/>
    <dgm:cxn modelId="{911ACB36-33FE-D843-9526-C67B11BC5A42}" type="presOf" srcId="{0ADD8761-115E-B644-9461-31DA0F560AA0}" destId="{17C43C7C-4AF2-2349-84C1-299D9E2EE110}" srcOrd="0" destOrd="0" presId="urn:microsoft.com/office/officeart/2005/8/layout/venn1"/>
    <dgm:cxn modelId="{2AB0A93E-1415-2747-8CDB-2A09964361AD}" srcId="{6D64F0CD-0BA7-204F-A836-587E49519849}" destId="{70BB22D4-4A48-CF40-B62D-46474953F2BD}" srcOrd="2" destOrd="0" parTransId="{BFB35AD2-C757-C54A-B658-A63958204A18}" sibTransId="{6ADAECB8-1005-E048-A6E2-8F4FD00FD8D8}"/>
    <dgm:cxn modelId="{93A07F55-1849-9242-B7FD-68B436315B62}" srcId="{6D64F0CD-0BA7-204F-A836-587E49519849}" destId="{0ADD8761-115E-B644-9461-31DA0F560AA0}" srcOrd="0" destOrd="0" parTransId="{26F5F484-2929-FC46-8433-3AE5FB27F97F}" sibTransId="{4B054814-8E4D-2E4F-968E-A20757DD3D20}"/>
    <dgm:cxn modelId="{940F925F-CE4C-FB44-94C0-6D4B1F2D7AB5}" type="presOf" srcId="{EB594BAE-0EA5-6B48-9FF0-3D536B5CE483}" destId="{B7F6D19B-1297-004D-AB98-76A85C9F14CD}" srcOrd="0" destOrd="0" presId="urn:microsoft.com/office/officeart/2005/8/layout/venn1"/>
    <dgm:cxn modelId="{ED45338A-0531-5245-AEE6-C6DBFEE62BEC}" type="presOf" srcId="{70BB22D4-4A48-CF40-B62D-46474953F2BD}" destId="{C01D5842-D22D-0B4D-A85D-2C4C7477000C}" srcOrd="0" destOrd="0" presId="urn:microsoft.com/office/officeart/2005/8/layout/venn1"/>
    <dgm:cxn modelId="{96CBDC99-A41B-E841-860E-0ADBC1113434}" type="presOf" srcId="{70BB22D4-4A48-CF40-B62D-46474953F2BD}" destId="{2040077A-0C3C-4A4B-A996-9B3CF8603088}" srcOrd="1" destOrd="0" presId="urn:microsoft.com/office/officeart/2005/8/layout/venn1"/>
    <dgm:cxn modelId="{E6EDFCA0-0D98-5D4F-88F6-8D55B8D3175E}" type="presOf" srcId="{EB594BAE-0EA5-6B48-9FF0-3D536B5CE483}" destId="{005674E9-D13B-3849-9A93-ECDDEB153BC4}" srcOrd="1" destOrd="0" presId="urn:microsoft.com/office/officeart/2005/8/layout/venn1"/>
    <dgm:cxn modelId="{264A91B2-0748-AB43-8A36-4C75A4944BD7}" srcId="{6D64F0CD-0BA7-204F-A836-587E49519849}" destId="{EB594BAE-0EA5-6B48-9FF0-3D536B5CE483}" srcOrd="1" destOrd="0" parTransId="{28E3B6F9-A3A6-7D42-86A3-B59B4898C484}" sibTransId="{AD091587-599C-5A47-B6BC-AE2859068EEB}"/>
    <dgm:cxn modelId="{EC76CBBB-B28B-7C48-A6B0-D8B33F820FB2}" type="presOf" srcId="{0ADD8761-115E-B644-9461-31DA0F560AA0}" destId="{7ED0FD03-37B1-9A4F-A407-8DCEE6E9E5B3}" srcOrd="1" destOrd="0" presId="urn:microsoft.com/office/officeart/2005/8/layout/venn1"/>
    <dgm:cxn modelId="{DA904D10-F58B-3344-B2EA-897288FF51DB}" type="presParOf" srcId="{67E4E40F-350B-1B48-8379-3DA36DA63A0F}" destId="{17C43C7C-4AF2-2349-84C1-299D9E2EE110}" srcOrd="0" destOrd="0" presId="urn:microsoft.com/office/officeart/2005/8/layout/venn1"/>
    <dgm:cxn modelId="{E38C7BF1-B337-2140-83A5-A3F22347DBFE}" type="presParOf" srcId="{67E4E40F-350B-1B48-8379-3DA36DA63A0F}" destId="{7ED0FD03-37B1-9A4F-A407-8DCEE6E9E5B3}" srcOrd="1" destOrd="0" presId="urn:microsoft.com/office/officeart/2005/8/layout/venn1"/>
    <dgm:cxn modelId="{1743A00D-11F5-6846-8776-B266B198C8DF}" type="presParOf" srcId="{67E4E40F-350B-1B48-8379-3DA36DA63A0F}" destId="{B7F6D19B-1297-004D-AB98-76A85C9F14CD}" srcOrd="2" destOrd="0" presId="urn:microsoft.com/office/officeart/2005/8/layout/venn1"/>
    <dgm:cxn modelId="{31EC48F2-8551-BD4E-A0B7-DA5F90152E22}" type="presParOf" srcId="{67E4E40F-350B-1B48-8379-3DA36DA63A0F}" destId="{005674E9-D13B-3849-9A93-ECDDEB153BC4}" srcOrd="3" destOrd="0" presId="urn:microsoft.com/office/officeart/2005/8/layout/venn1"/>
    <dgm:cxn modelId="{80E65DEA-50EF-9F4B-B06C-64125D43359D}" type="presParOf" srcId="{67E4E40F-350B-1B48-8379-3DA36DA63A0F}" destId="{C01D5842-D22D-0B4D-A85D-2C4C7477000C}" srcOrd="4" destOrd="0" presId="urn:microsoft.com/office/officeart/2005/8/layout/venn1"/>
    <dgm:cxn modelId="{73E48228-429D-2548-8921-F396D42473D4}" type="presParOf" srcId="{67E4E40F-350B-1B48-8379-3DA36DA63A0F}" destId="{2040077A-0C3C-4A4B-A996-9B3CF8603088}"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B722D71-E0D3-1244-80F2-97D2276D8FA9}" type="doc">
      <dgm:prSet loTypeId="urn:microsoft.com/office/officeart/2005/8/layout/venn1" loCatId="" qsTypeId="urn:microsoft.com/office/officeart/2005/8/quickstyle/simple1" qsCatId="simple" csTypeId="urn:microsoft.com/office/officeart/2005/8/colors/accent1_2" csCatId="accent1" phldr="1"/>
      <dgm:spPr/>
    </dgm:pt>
    <dgm:pt modelId="{BDC973C7-E0C1-884A-99C2-29C338EE556A}">
      <dgm:prSet phldrT="[Text]"/>
      <dgm:spPr/>
      <dgm:t>
        <a:bodyPr/>
        <a:lstStyle/>
        <a:p>
          <a:r>
            <a:rPr lang="en-US" dirty="0"/>
            <a:t>National Government</a:t>
          </a:r>
        </a:p>
      </dgm:t>
    </dgm:pt>
    <dgm:pt modelId="{CF1C092C-11E7-9747-97CE-6DC9ADC30375}" type="parTrans" cxnId="{526AD20B-C66E-B04F-AAB6-C30863CBE080}">
      <dgm:prSet/>
      <dgm:spPr/>
      <dgm:t>
        <a:bodyPr/>
        <a:lstStyle/>
        <a:p>
          <a:endParaRPr lang="en-US"/>
        </a:p>
      </dgm:t>
    </dgm:pt>
    <dgm:pt modelId="{24FE23A8-E757-7A47-80F3-EADB99D975A4}" type="sibTrans" cxnId="{526AD20B-C66E-B04F-AAB6-C30863CBE080}">
      <dgm:prSet/>
      <dgm:spPr/>
      <dgm:t>
        <a:bodyPr/>
        <a:lstStyle/>
        <a:p>
          <a:endParaRPr lang="en-US"/>
        </a:p>
      </dgm:t>
    </dgm:pt>
    <dgm:pt modelId="{6EF407B5-12DD-4E48-AEE4-F943D1C42E5E}">
      <dgm:prSet phldrT="[Text]"/>
      <dgm:spPr/>
      <dgm:t>
        <a:bodyPr/>
        <a:lstStyle/>
        <a:p>
          <a:r>
            <a:rPr lang="en-US" dirty="0"/>
            <a:t>Provincial Administration</a:t>
          </a:r>
        </a:p>
      </dgm:t>
    </dgm:pt>
    <dgm:pt modelId="{7CA9D9A4-31BC-9B44-89B8-893D948C205C}" type="parTrans" cxnId="{3BF35E6E-8942-384D-8213-C53319B99E86}">
      <dgm:prSet/>
      <dgm:spPr/>
      <dgm:t>
        <a:bodyPr/>
        <a:lstStyle/>
        <a:p>
          <a:endParaRPr lang="en-US"/>
        </a:p>
      </dgm:t>
    </dgm:pt>
    <dgm:pt modelId="{7D7F1FB9-06B4-F441-8307-30DB2A4E5A54}" type="sibTrans" cxnId="{3BF35E6E-8942-384D-8213-C53319B99E86}">
      <dgm:prSet/>
      <dgm:spPr/>
      <dgm:t>
        <a:bodyPr/>
        <a:lstStyle/>
        <a:p>
          <a:endParaRPr lang="en-US"/>
        </a:p>
      </dgm:t>
    </dgm:pt>
    <dgm:pt modelId="{D688AB12-6D92-4B40-83B2-936C0A51D252}">
      <dgm:prSet phldrT="[Text]"/>
      <dgm:spPr/>
      <dgm:t>
        <a:bodyPr/>
        <a:lstStyle/>
        <a:p>
          <a:r>
            <a:rPr lang="en-US" dirty="0"/>
            <a:t>District Development Authority</a:t>
          </a:r>
        </a:p>
      </dgm:t>
    </dgm:pt>
    <dgm:pt modelId="{F797AD46-844C-4B45-9386-976811C57334}" type="sibTrans" cxnId="{65C77B90-8FB0-B04B-9FCE-3D6D15DF6429}">
      <dgm:prSet/>
      <dgm:spPr/>
      <dgm:t>
        <a:bodyPr/>
        <a:lstStyle/>
        <a:p>
          <a:endParaRPr lang="en-US"/>
        </a:p>
      </dgm:t>
    </dgm:pt>
    <dgm:pt modelId="{6935933A-CC61-D846-A030-108A3EA33C04}" type="parTrans" cxnId="{65C77B90-8FB0-B04B-9FCE-3D6D15DF6429}">
      <dgm:prSet/>
      <dgm:spPr/>
      <dgm:t>
        <a:bodyPr/>
        <a:lstStyle/>
        <a:p>
          <a:endParaRPr lang="en-US"/>
        </a:p>
      </dgm:t>
    </dgm:pt>
    <dgm:pt modelId="{BE5A3E47-9935-5C4B-8BEF-789061A56692}" type="pres">
      <dgm:prSet presAssocID="{0B722D71-E0D3-1244-80F2-97D2276D8FA9}" presName="compositeShape" presStyleCnt="0">
        <dgm:presLayoutVars>
          <dgm:chMax val="7"/>
          <dgm:dir/>
          <dgm:resizeHandles val="exact"/>
        </dgm:presLayoutVars>
      </dgm:prSet>
      <dgm:spPr/>
    </dgm:pt>
    <dgm:pt modelId="{1E8D9DA0-BBA3-6340-856D-04FFCDF4582F}" type="pres">
      <dgm:prSet presAssocID="{BDC973C7-E0C1-884A-99C2-29C338EE556A}" presName="circ1" presStyleLbl="vennNode1" presStyleIdx="0" presStyleCnt="3"/>
      <dgm:spPr/>
    </dgm:pt>
    <dgm:pt modelId="{4E1DBAAB-E3E6-984E-AF27-9B5A12FB628D}" type="pres">
      <dgm:prSet presAssocID="{BDC973C7-E0C1-884A-99C2-29C338EE556A}" presName="circ1Tx" presStyleLbl="revTx" presStyleIdx="0" presStyleCnt="0">
        <dgm:presLayoutVars>
          <dgm:chMax val="0"/>
          <dgm:chPref val="0"/>
          <dgm:bulletEnabled val="1"/>
        </dgm:presLayoutVars>
      </dgm:prSet>
      <dgm:spPr/>
    </dgm:pt>
    <dgm:pt modelId="{13C4B269-445E-0243-82CD-8890B97818A7}" type="pres">
      <dgm:prSet presAssocID="{D688AB12-6D92-4B40-83B2-936C0A51D252}" presName="circ2" presStyleLbl="vennNode1" presStyleIdx="1" presStyleCnt="3"/>
      <dgm:spPr/>
    </dgm:pt>
    <dgm:pt modelId="{6762639D-D0B6-7A49-89F9-18AE1AED61EB}" type="pres">
      <dgm:prSet presAssocID="{D688AB12-6D92-4B40-83B2-936C0A51D252}" presName="circ2Tx" presStyleLbl="revTx" presStyleIdx="0" presStyleCnt="0">
        <dgm:presLayoutVars>
          <dgm:chMax val="0"/>
          <dgm:chPref val="0"/>
          <dgm:bulletEnabled val="1"/>
        </dgm:presLayoutVars>
      </dgm:prSet>
      <dgm:spPr/>
    </dgm:pt>
    <dgm:pt modelId="{15315E2B-2B00-864A-9D19-6E9483340789}" type="pres">
      <dgm:prSet presAssocID="{6EF407B5-12DD-4E48-AEE4-F943D1C42E5E}" presName="circ3" presStyleLbl="vennNode1" presStyleIdx="2" presStyleCnt="3"/>
      <dgm:spPr/>
    </dgm:pt>
    <dgm:pt modelId="{77299313-EFA0-6642-9D99-5B48DBFD36DD}" type="pres">
      <dgm:prSet presAssocID="{6EF407B5-12DD-4E48-AEE4-F943D1C42E5E}" presName="circ3Tx" presStyleLbl="revTx" presStyleIdx="0" presStyleCnt="0">
        <dgm:presLayoutVars>
          <dgm:chMax val="0"/>
          <dgm:chPref val="0"/>
          <dgm:bulletEnabled val="1"/>
        </dgm:presLayoutVars>
      </dgm:prSet>
      <dgm:spPr/>
    </dgm:pt>
  </dgm:ptLst>
  <dgm:cxnLst>
    <dgm:cxn modelId="{526AD20B-C66E-B04F-AAB6-C30863CBE080}" srcId="{0B722D71-E0D3-1244-80F2-97D2276D8FA9}" destId="{BDC973C7-E0C1-884A-99C2-29C338EE556A}" srcOrd="0" destOrd="0" parTransId="{CF1C092C-11E7-9747-97CE-6DC9ADC30375}" sibTransId="{24FE23A8-E757-7A47-80F3-EADB99D975A4}"/>
    <dgm:cxn modelId="{1CC4F11D-31C4-1348-8C88-12E3F9025BDA}" type="presOf" srcId="{D688AB12-6D92-4B40-83B2-936C0A51D252}" destId="{6762639D-D0B6-7A49-89F9-18AE1AED61EB}" srcOrd="1" destOrd="0" presId="urn:microsoft.com/office/officeart/2005/8/layout/venn1"/>
    <dgm:cxn modelId="{2ABAEC27-0324-7645-B681-F64D7967AA95}" type="presOf" srcId="{6EF407B5-12DD-4E48-AEE4-F943D1C42E5E}" destId="{77299313-EFA0-6642-9D99-5B48DBFD36DD}" srcOrd="1" destOrd="0" presId="urn:microsoft.com/office/officeart/2005/8/layout/venn1"/>
    <dgm:cxn modelId="{68CBBD34-FF11-A24C-9CC9-0DEB763D60F2}" type="presOf" srcId="{6EF407B5-12DD-4E48-AEE4-F943D1C42E5E}" destId="{15315E2B-2B00-864A-9D19-6E9483340789}" srcOrd="0" destOrd="0" presId="urn:microsoft.com/office/officeart/2005/8/layout/venn1"/>
    <dgm:cxn modelId="{F6D8F83A-345E-2B4E-BDA1-D5E8D84FE32B}" type="presOf" srcId="{0B722D71-E0D3-1244-80F2-97D2276D8FA9}" destId="{BE5A3E47-9935-5C4B-8BEF-789061A56692}" srcOrd="0" destOrd="0" presId="urn:microsoft.com/office/officeart/2005/8/layout/venn1"/>
    <dgm:cxn modelId="{4C325B68-22FD-1748-A9A6-5C26FBA3F77F}" type="presOf" srcId="{BDC973C7-E0C1-884A-99C2-29C338EE556A}" destId="{1E8D9DA0-BBA3-6340-856D-04FFCDF4582F}" srcOrd="0" destOrd="0" presId="urn:microsoft.com/office/officeart/2005/8/layout/venn1"/>
    <dgm:cxn modelId="{3BF35E6E-8942-384D-8213-C53319B99E86}" srcId="{0B722D71-E0D3-1244-80F2-97D2276D8FA9}" destId="{6EF407B5-12DD-4E48-AEE4-F943D1C42E5E}" srcOrd="2" destOrd="0" parTransId="{7CA9D9A4-31BC-9B44-89B8-893D948C205C}" sibTransId="{7D7F1FB9-06B4-F441-8307-30DB2A4E5A54}"/>
    <dgm:cxn modelId="{65C77B90-8FB0-B04B-9FCE-3D6D15DF6429}" srcId="{0B722D71-E0D3-1244-80F2-97D2276D8FA9}" destId="{D688AB12-6D92-4B40-83B2-936C0A51D252}" srcOrd="1" destOrd="0" parTransId="{6935933A-CC61-D846-A030-108A3EA33C04}" sibTransId="{F797AD46-844C-4B45-9386-976811C57334}"/>
    <dgm:cxn modelId="{385B009E-BD9E-6E4B-80E9-B19180E125AF}" type="presOf" srcId="{D688AB12-6D92-4B40-83B2-936C0A51D252}" destId="{13C4B269-445E-0243-82CD-8890B97818A7}" srcOrd="0" destOrd="0" presId="urn:microsoft.com/office/officeart/2005/8/layout/venn1"/>
    <dgm:cxn modelId="{C07B3CCA-E1D1-A94B-BD57-C0C3B58EA649}" type="presOf" srcId="{BDC973C7-E0C1-884A-99C2-29C338EE556A}" destId="{4E1DBAAB-E3E6-984E-AF27-9B5A12FB628D}" srcOrd="1" destOrd="0" presId="urn:microsoft.com/office/officeart/2005/8/layout/venn1"/>
    <dgm:cxn modelId="{D798C39B-8CA9-734D-9811-EBA31262C6AD}" type="presParOf" srcId="{BE5A3E47-9935-5C4B-8BEF-789061A56692}" destId="{1E8D9DA0-BBA3-6340-856D-04FFCDF4582F}" srcOrd="0" destOrd="0" presId="urn:microsoft.com/office/officeart/2005/8/layout/venn1"/>
    <dgm:cxn modelId="{09C43E9A-CCF5-DC49-A014-27BED6EE193A}" type="presParOf" srcId="{BE5A3E47-9935-5C4B-8BEF-789061A56692}" destId="{4E1DBAAB-E3E6-984E-AF27-9B5A12FB628D}" srcOrd="1" destOrd="0" presId="urn:microsoft.com/office/officeart/2005/8/layout/venn1"/>
    <dgm:cxn modelId="{C8797D31-64BF-FC4D-9813-DDDA8941B937}" type="presParOf" srcId="{BE5A3E47-9935-5C4B-8BEF-789061A56692}" destId="{13C4B269-445E-0243-82CD-8890B97818A7}" srcOrd="2" destOrd="0" presId="urn:microsoft.com/office/officeart/2005/8/layout/venn1"/>
    <dgm:cxn modelId="{569E0CBA-949E-E442-BBC9-642463457A36}" type="presParOf" srcId="{BE5A3E47-9935-5C4B-8BEF-789061A56692}" destId="{6762639D-D0B6-7A49-89F9-18AE1AED61EB}" srcOrd="3" destOrd="0" presId="urn:microsoft.com/office/officeart/2005/8/layout/venn1"/>
    <dgm:cxn modelId="{B16C1ECC-30F7-CF4F-9D43-AC2A7FA5CA6D}" type="presParOf" srcId="{BE5A3E47-9935-5C4B-8BEF-789061A56692}" destId="{15315E2B-2B00-864A-9D19-6E9483340789}" srcOrd="4" destOrd="0" presId="urn:microsoft.com/office/officeart/2005/8/layout/venn1"/>
    <dgm:cxn modelId="{FBFCB3C3-9156-8E47-B57B-51FA68442A3A}" type="presParOf" srcId="{BE5A3E47-9935-5C4B-8BEF-789061A56692}" destId="{77299313-EFA0-6642-9D99-5B48DBFD36DD}"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95DEBD-4C5A-8044-9E95-13AB64084313}">
      <dsp:nvSpPr>
        <dsp:cNvPr id="0" name=""/>
        <dsp:cNvSpPr/>
      </dsp:nvSpPr>
      <dsp:spPr>
        <a:xfrm>
          <a:off x="517160" y="0"/>
          <a:ext cx="5831174" cy="58311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National Government</a:t>
          </a:r>
        </a:p>
      </dsp:txBody>
      <dsp:txXfrm>
        <a:off x="2339401" y="291558"/>
        <a:ext cx="2186690" cy="583117"/>
      </dsp:txXfrm>
    </dsp:sp>
    <dsp:sp modelId="{18B1D40E-AD07-4840-B450-FEAB1ACAB14F}">
      <dsp:nvSpPr>
        <dsp:cNvPr id="0" name=""/>
        <dsp:cNvSpPr/>
      </dsp:nvSpPr>
      <dsp:spPr>
        <a:xfrm>
          <a:off x="954498" y="874676"/>
          <a:ext cx="4956497" cy="495649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Provincial Administration</a:t>
          </a:r>
        </a:p>
      </dsp:txBody>
      <dsp:txXfrm>
        <a:off x="2364002" y="1159674"/>
        <a:ext cx="2137489" cy="569997"/>
      </dsp:txXfrm>
    </dsp:sp>
    <dsp:sp modelId="{3255D8D5-FDB6-0C47-8D91-364141C0E743}">
      <dsp:nvSpPr>
        <dsp:cNvPr id="0" name=""/>
        <dsp:cNvSpPr/>
      </dsp:nvSpPr>
      <dsp:spPr>
        <a:xfrm>
          <a:off x="1391836" y="1749352"/>
          <a:ext cx="4081821" cy="408182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District Administration</a:t>
          </a:r>
        </a:p>
      </dsp:txBody>
      <dsp:txXfrm>
        <a:off x="2376575" y="2030997"/>
        <a:ext cx="2112342" cy="563291"/>
      </dsp:txXfrm>
    </dsp:sp>
    <dsp:sp modelId="{D424F689-4EE3-0F43-BA9E-E7837DD40A1A}">
      <dsp:nvSpPr>
        <dsp:cNvPr id="0" name=""/>
        <dsp:cNvSpPr/>
      </dsp:nvSpPr>
      <dsp:spPr>
        <a:xfrm>
          <a:off x="1829174" y="2624028"/>
          <a:ext cx="3207145" cy="320714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Local Level Government</a:t>
          </a:r>
        </a:p>
      </dsp:txBody>
      <dsp:txXfrm>
        <a:off x="2566817" y="2912671"/>
        <a:ext cx="1731858" cy="577286"/>
      </dsp:txXfrm>
    </dsp:sp>
    <dsp:sp modelId="{7442D822-959F-6F47-9D08-02F600123BE5}">
      <dsp:nvSpPr>
        <dsp:cNvPr id="0" name=""/>
        <dsp:cNvSpPr/>
      </dsp:nvSpPr>
      <dsp:spPr>
        <a:xfrm>
          <a:off x="2266512" y="3498704"/>
          <a:ext cx="2332469" cy="2332469"/>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Ward</a:t>
          </a:r>
        </a:p>
      </dsp:txBody>
      <dsp:txXfrm>
        <a:off x="2608094" y="4081821"/>
        <a:ext cx="1649305" cy="11662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C43C7C-4AF2-2349-84C1-299D9E2EE110}">
      <dsp:nvSpPr>
        <dsp:cNvPr id="0" name=""/>
        <dsp:cNvSpPr/>
      </dsp:nvSpPr>
      <dsp:spPr>
        <a:xfrm>
          <a:off x="1860097" y="0"/>
          <a:ext cx="2875656" cy="2943318"/>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dirty="0"/>
            <a:t>National Government</a:t>
          </a:r>
        </a:p>
      </dsp:txBody>
      <dsp:txXfrm>
        <a:off x="2243518" y="515080"/>
        <a:ext cx="2108815" cy="1324493"/>
      </dsp:txXfrm>
    </dsp:sp>
    <dsp:sp modelId="{B7F6D19B-1297-004D-AB98-76A85C9F14CD}">
      <dsp:nvSpPr>
        <dsp:cNvPr id="0" name=""/>
        <dsp:cNvSpPr/>
      </dsp:nvSpPr>
      <dsp:spPr>
        <a:xfrm>
          <a:off x="3395101" y="2356155"/>
          <a:ext cx="2840683" cy="295661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dirty="0"/>
            <a:t>District Development Authority</a:t>
          </a:r>
        </a:p>
      </dsp:txBody>
      <dsp:txXfrm>
        <a:off x="4263877" y="3119947"/>
        <a:ext cx="1704410" cy="1626138"/>
      </dsp:txXfrm>
    </dsp:sp>
    <dsp:sp modelId="{C01D5842-D22D-0B4D-A85D-2C4C7477000C}">
      <dsp:nvSpPr>
        <dsp:cNvPr id="0" name=""/>
        <dsp:cNvSpPr/>
      </dsp:nvSpPr>
      <dsp:spPr>
        <a:xfrm>
          <a:off x="329595" y="2406520"/>
          <a:ext cx="2930021" cy="278441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dirty="0"/>
            <a:t>Provincial Administration</a:t>
          </a:r>
        </a:p>
      </dsp:txBody>
      <dsp:txXfrm>
        <a:off x="605505" y="3125827"/>
        <a:ext cx="1758013" cy="15314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C43C7C-4AF2-2349-84C1-299D9E2EE110}">
      <dsp:nvSpPr>
        <dsp:cNvPr id="0" name=""/>
        <dsp:cNvSpPr/>
      </dsp:nvSpPr>
      <dsp:spPr>
        <a:xfrm>
          <a:off x="1520470" y="0"/>
          <a:ext cx="2850709" cy="2748886"/>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dirty="0"/>
            <a:t>National Government</a:t>
          </a:r>
        </a:p>
      </dsp:txBody>
      <dsp:txXfrm>
        <a:off x="1900565" y="481055"/>
        <a:ext cx="2090520" cy="1236998"/>
      </dsp:txXfrm>
    </dsp:sp>
    <dsp:sp modelId="{B7F6D19B-1297-004D-AB98-76A85C9F14CD}">
      <dsp:nvSpPr>
        <dsp:cNvPr id="0" name=""/>
        <dsp:cNvSpPr/>
      </dsp:nvSpPr>
      <dsp:spPr>
        <a:xfrm>
          <a:off x="2692724" y="2210722"/>
          <a:ext cx="3188730" cy="287856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dirty="0"/>
            <a:t>District Development Authority</a:t>
          </a:r>
        </a:p>
      </dsp:txBody>
      <dsp:txXfrm>
        <a:off x="3667944" y="2954350"/>
        <a:ext cx="1913238" cy="1583208"/>
      </dsp:txXfrm>
    </dsp:sp>
    <dsp:sp modelId="{C01D5842-D22D-0B4D-A85D-2C4C7477000C}">
      <dsp:nvSpPr>
        <dsp:cNvPr id="0" name=""/>
        <dsp:cNvSpPr/>
      </dsp:nvSpPr>
      <dsp:spPr>
        <a:xfrm>
          <a:off x="170010" y="2197807"/>
          <a:ext cx="3031109" cy="295636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dirty="0"/>
            <a:t>Provincial Administration</a:t>
          </a:r>
        </a:p>
      </dsp:txBody>
      <dsp:txXfrm>
        <a:off x="455440" y="2961533"/>
        <a:ext cx="1818665" cy="162599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8D9DA0-BBA3-6340-856D-04FFCDF4582F}">
      <dsp:nvSpPr>
        <dsp:cNvPr id="0" name=""/>
        <dsp:cNvSpPr/>
      </dsp:nvSpPr>
      <dsp:spPr>
        <a:xfrm>
          <a:off x="1567096" y="66518"/>
          <a:ext cx="3192904" cy="319290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en-US" sz="2500" kern="1200" dirty="0"/>
            <a:t>National Government</a:t>
          </a:r>
        </a:p>
      </dsp:txBody>
      <dsp:txXfrm>
        <a:off x="1992817" y="625277"/>
        <a:ext cx="2341463" cy="1436807"/>
      </dsp:txXfrm>
    </dsp:sp>
    <dsp:sp modelId="{13C4B269-445E-0243-82CD-8890B97818A7}">
      <dsp:nvSpPr>
        <dsp:cNvPr id="0" name=""/>
        <dsp:cNvSpPr/>
      </dsp:nvSpPr>
      <dsp:spPr>
        <a:xfrm>
          <a:off x="2719203" y="2062084"/>
          <a:ext cx="3192904" cy="319290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en-US" sz="2500" kern="1200" dirty="0"/>
            <a:t>District Development Authority</a:t>
          </a:r>
        </a:p>
      </dsp:txBody>
      <dsp:txXfrm>
        <a:off x="3695699" y="2886918"/>
        <a:ext cx="1915742" cy="1756097"/>
      </dsp:txXfrm>
    </dsp:sp>
    <dsp:sp modelId="{15315E2B-2B00-864A-9D19-6E9483340789}">
      <dsp:nvSpPr>
        <dsp:cNvPr id="0" name=""/>
        <dsp:cNvSpPr/>
      </dsp:nvSpPr>
      <dsp:spPr>
        <a:xfrm>
          <a:off x="414990" y="2062084"/>
          <a:ext cx="3192904" cy="3192904"/>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r>
            <a:rPr lang="en-US" sz="2500" kern="1200" dirty="0"/>
            <a:t>Provincial Administration</a:t>
          </a:r>
        </a:p>
      </dsp:txBody>
      <dsp:txXfrm>
        <a:off x="715655" y="2886918"/>
        <a:ext cx="1915742" cy="1756097"/>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F53442-2408-EF45-A4D6-846A80319E61}"/>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370BB5-DB35-B040-98EB-B4B414651C31}"/>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B98AB440-846A-1A40-A3F1-AE54E61CD0E5}" type="datetimeFigureOut">
              <a:rPr lang="en-US" smtClean="0"/>
              <a:t>6/14/18</a:t>
            </a:fld>
            <a:endParaRPr lang="en-US"/>
          </a:p>
        </p:txBody>
      </p:sp>
      <p:sp>
        <p:nvSpPr>
          <p:cNvPr id="4" name="Footer Placeholder 3">
            <a:extLst>
              <a:ext uri="{FF2B5EF4-FFF2-40B4-BE49-F238E27FC236}">
                <a16:creationId xmlns:a16="http://schemas.microsoft.com/office/drawing/2014/main" id="{5F43902D-AC3E-854E-9576-0BB5C3C9B07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D7FB8E39-7F5F-5C4F-A60E-39C0A6C6750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9963F6F-2F3A-AA4F-96B7-EB411801C5FF}" type="slidenum">
              <a:rPr lang="en-US" smtClean="0"/>
              <a:t>‹#›</a:t>
            </a:fld>
            <a:endParaRPr lang="en-US"/>
          </a:p>
        </p:txBody>
      </p:sp>
    </p:spTree>
    <p:extLst>
      <p:ext uri="{BB962C8B-B14F-4D97-AF65-F5344CB8AC3E}">
        <p14:creationId xmlns:p14="http://schemas.microsoft.com/office/powerpoint/2010/main" val="30718171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00761-13A4-9549-BA26-2C5F1A5AE7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A6E6CA-264E-5F46-B33E-30D61AD63C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E15038-B674-DF4C-93A2-1A479D74A0FC}"/>
              </a:ext>
            </a:extLst>
          </p:cNvPr>
          <p:cNvSpPr>
            <a:spLocks noGrp="1"/>
          </p:cNvSpPr>
          <p:nvPr>
            <p:ph type="dt" sz="half" idx="10"/>
          </p:nvPr>
        </p:nvSpPr>
        <p:spPr/>
        <p:txBody>
          <a:bodyPr/>
          <a:lstStyle/>
          <a:p>
            <a:fld id="{BC4B0548-12C3-5445-912C-1C3C4FF86ADE}" type="datetimeFigureOut">
              <a:rPr lang="en-US" smtClean="0"/>
              <a:t>6/14/18</a:t>
            </a:fld>
            <a:endParaRPr lang="en-US"/>
          </a:p>
        </p:txBody>
      </p:sp>
      <p:sp>
        <p:nvSpPr>
          <p:cNvPr id="5" name="Footer Placeholder 4">
            <a:extLst>
              <a:ext uri="{FF2B5EF4-FFF2-40B4-BE49-F238E27FC236}">
                <a16:creationId xmlns:a16="http://schemas.microsoft.com/office/drawing/2014/main" id="{0B5F2150-34E5-8A46-B955-7F974A55A4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E00BA-204F-7A40-BD83-EF534B01E938}"/>
              </a:ext>
            </a:extLst>
          </p:cNvPr>
          <p:cNvSpPr>
            <a:spLocks noGrp="1"/>
          </p:cNvSpPr>
          <p:nvPr>
            <p:ph type="sldNum" sz="quarter" idx="12"/>
          </p:nvPr>
        </p:nvSpPr>
        <p:spPr/>
        <p:txBody>
          <a:bodyPr/>
          <a:lstStyle/>
          <a:p>
            <a:fld id="{CC2F47E8-2D9A-DC43-BA13-C5B74A61BB56}" type="slidenum">
              <a:rPr lang="en-US" smtClean="0"/>
              <a:t>‹#›</a:t>
            </a:fld>
            <a:endParaRPr lang="en-US"/>
          </a:p>
        </p:txBody>
      </p:sp>
    </p:spTree>
    <p:extLst>
      <p:ext uri="{BB962C8B-B14F-4D97-AF65-F5344CB8AC3E}">
        <p14:creationId xmlns:p14="http://schemas.microsoft.com/office/powerpoint/2010/main" val="2892714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BF1CE-CA77-4247-B903-03C4980D39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3BD70D2-9559-834A-AB06-494FF30EFB6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5D59B5-7761-134B-BAB9-9CB1FA7B526B}"/>
              </a:ext>
            </a:extLst>
          </p:cNvPr>
          <p:cNvSpPr>
            <a:spLocks noGrp="1"/>
          </p:cNvSpPr>
          <p:nvPr>
            <p:ph type="dt" sz="half" idx="10"/>
          </p:nvPr>
        </p:nvSpPr>
        <p:spPr/>
        <p:txBody>
          <a:bodyPr/>
          <a:lstStyle/>
          <a:p>
            <a:fld id="{BC4B0548-12C3-5445-912C-1C3C4FF86ADE}" type="datetimeFigureOut">
              <a:rPr lang="en-US" smtClean="0"/>
              <a:t>6/14/18</a:t>
            </a:fld>
            <a:endParaRPr lang="en-US"/>
          </a:p>
        </p:txBody>
      </p:sp>
      <p:sp>
        <p:nvSpPr>
          <p:cNvPr id="5" name="Footer Placeholder 4">
            <a:extLst>
              <a:ext uri="{FF2B5EF4-FFF2-40B4-BE49-F238E27FC236}">
                <a16:creationId xmlns:a16="http://schemas.microsoft.com/office/drawing/2014/main" id="{D6E07D51-6749-1648-95B9-6A434D2EA7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0B4D68-C562-3349-9499-644EA2AD39CB}"/>
              </a:ext>
            </a:extLst>
          </p:cNvPr>
          <p:cNvSpPr>
            <a:spLocks noGrp="1"/>
          </p:cNvSpPr>
          <p:nvPr>
            <p:ph type="sldNum" sz="quarter" idx="12"/>
          </p:nvPr>
        </p:nvSpPr>
        <p:spPr/>
        <p:txBody>
          <a:bodyPr/>
          <a:lstStyle/>
          <a:p>
            <a:fld id="{CC2F47E8-2D9A-DC43-BA13-C5B74A61BB56}" type="slidenum">
              <a:rPr lang="en-US" smtClean="0"/>
              <a:t>‹#›</a:t>
            </a:fld>
            <a:endParaRPr lang="en-US"/>
          </a:p>
        </p:txBody>
      </p:sp>
    </p:spTree>
    <p:extLst>
      <p:ext uri="{BB962C8B-B14F-4D97-AF65-F5344CB8AC3E}">
        <p14:creationId xmlns:p14="http://schemas.microsoft.com/office/powerpoint/2010/main" val="355426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027F30-2AB1-4744-93BC-08E5408B998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21D34F-12AF-364A-ACAB-617E40E7579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260F89-D141-AF45-A580-65817993CFFC}"/>
              </a:ext>
            </a:extLst>
          </p:cNvPr>
          <p:cNvSpPr>
            <a:spLocks noGrp="1"/>
          </p:cNvSpPr>
          <p:nvPr>
            <p:ph type="dt" sz="half" idx="10"/>
          </p:nvPr>
        </p:nvSpPr>
        <p:spPr/>
        <p:txBody>
          <a:bodyPr/>
          <a:lstStyle/>
          <a:p>
            <a:fld id="{BC4B0548-12C3-5445-912C-1C3C4FF86ADE}" type="datetimeFigureOut">
              <a:rPr lang="en-US" smtClean="0"/>
              <a:t>6/14/18</a:t>
            </a:fld>
            <a:endParaRPr lang="en-US"/>
          </a:p>
        </p:txBody>
      </p:sp>
      <p:sp>
        <p:nvSpPr>
          <p:cNvPr id="5" name="Footer Placeholder 4">
            <a:extLst>
              <a:ext uri="{FF2B5EF4-FFF2-40B4-BE49-F238E27FC236}">
                <a16:creationId xmlns:a16="http://schemas.microsoft.com/office/drawing/2014/main" id="{FBC6B4A6-54D6-0D4F-8E17-0E8AF6E89B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5516F3-EBF4-C34E-8699-06510368571A}"/>
              </a:ext>
            </a:extLst>
          </p:cNvPr>
          <p:cNvSpPr>
            <a:spLocks noGrp="1"/>
          </p:cNvSpPr>
          <p:nvPr>
            <p:ph type="sldNum" sz="quarter" idx="12"/>
          </p:nvPr>
        </p:nvSpPr>
        <p:spPr/>
        <p:txBody>
          <a:bodyPr/>
          <a:lstStyle/>
          <a:p>
            <a:fld id="{CC2F47E8-2D9A-DC43-BA13-C5B74A61BB56}" type="slidenum">
              <a:rPr lang="en-US" smtClean="0"/>
              <a:t>‹#›</a:t>
            </a:fld>
            <a:endParaRPr lang="en-US"/>
          </a:p>
        </p:txBody>
      </p:sp>
    </p:spTree>
    <p:extLst>
      <p:ext uri="{BB962C8B-B14F-4D97-AF65-F5344CB8AC3E}">
        <p14:creationId xmlns:p14="http://schemas.microsoft.com/office/powerpoint/2010/main" val="173509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B960A-654C-884A-A916-9F12F8D599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A69B60-605D-0149-B5D8-4E8E0410890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680EC9-6DE7-AB40-9E27-4F5CFBF8070A}"/>
              </a:ext>
            </a:extLst>
          </p:cNvPr>
          <p:cNvSpPr>
            <a:spLocks noGrp="1"/>
          </p:cNvSpPr>
          <p:nvPr>
            <p:ph type="dt" sz="half" idx="10"/>
          </p:nvPr>
        </p:nvSpPr>
        <p:spPr/>
        <p:txBody>
          <a:bodyPr/>
          <a:lstStyle/>
          <a:p>
            <a:fld id="{BC4B0548-12C3-5445-912C-1C3C4FF86ADE}" type="datetimeFigureOut">
              <a:rPr lang="en-US" smtClean="0"/>
              <a:t>6/14/18</a:t>
            </a:fld>
            <a:endParaRPr lang="en-US"/>
          </a:p>
        </p:txBody>
      </p:sp>
      <p:sp>
        <p:nvSpPr>
          <p:cNvPr id="5" name="Footer Placeholder 4">
            <a:extLst>
              <a:ext uri="{FF2B5EF4-FFF2-40B4-BE49-F238E27FC236}">
                <a16:creationId xmlns:a16="http://schemas.microsoft.com/office/drawing/2014/main" id="{8A9121E7-0CD7-7644-AB48-52FD7522CD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B2BEBC-A57A-4941-B42E-538857EA68BE}"/>
              </a:ext>
            </a:extLst>
          </p:cNvPr>
          <p:cNvSpPr>
            <a:spLocks noGrp="1"/>
          </p:cNvSpPr>
          <p:nvPr>
            <p:ph type="sldNum" sz="quarter" idx="12"/>
          </p:nvPr>
        </p:nvSpPr>
        <p:spPr/>
        <p:txBody>
          <a:bodyPr/>
          <a:lstStyle/>
          <a:p>
            <a:fld id="{CC2F47E8-2D9A-DC43-BA13-C5B74A61BB56}" type="slidenum">
              <a:rPr lang="en-US" smtClean="0"/>
              <a:t>‹#›</a:t>
            </a:fld>
            <a:endParaRPr lang="en-US"/>
          </a:p>
        </p:txBody>
      </p:sp>
    </p:spTree>
    <p:extLst>
      <p:ext uri="{BB962C8B-B14F-4D97-AF65-F5344CB8AC3E}">
        <p14:creationId xmlns:p14="http://schemas.microsoft.com/office/powerpoint/2010/main" val="776543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52516-9938-3D4C-898A-4EFE3A2797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FD7F6B-0F55-694E-AAC8-6F8A0986CC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DFD27A2-1631-9240-A499-B5618BFF9660}"/>
              </a:ext>
            </a:extLst>
          </p:cNvPr>
          <p:cNvSpPr>
            <a:spLocks noGrp="1"/>
          </p:cNvSpPr>
          <p:nvPr>
            <p:ph type="dt" sz="half" idx="10"/>
          </p:nvPr>
        </p:nvSpPr>
        <p:spPr/>
        <p:txBody>
          <a:bodyPr/>
          <a:lstStyle/>
          <a:p>
            <a:fld id="{BC4B0548-12C3-5445-912C-1C3C4FF86ADE}" type="datetimeFigureOut">
              <a:rPr lang="en-US" smtClean="0"/>
              <a:t>6/14/18</a:t>
            </a:fld>
            <a:endParaRPr lang="en-US"/>
          </a:p>
        </p:txBody>
      </p:sp>
      <p:sp>
        <p:nvSpPr>
          <p:cNvPr id="5" name="Footer Placeholder 4">
            <a:extLst>
              <a:ext uri="{FF2B5EF4-FFF2-40B4-BE49-F238E27FC236}">
                <a16:creationId xmlns:a16="http://schemas.microsoft.com/office/drawing/2014/main" id="{33771273-7070-734B-9923-4E71463363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613E26-775A-DE4E-899E-40D6D4E5CF00}"/>
              </a:ext>
            </a:extLst>
          </p:cNvPr>
          <p:cNvSpPr>
            <a:spLocks noGrp="1"/>
          </p:cNvSpPr>
          <p:nvPr>
            <p:ph type="sldNum" sz="quarter" idx="12"/>
          </p:nvPr>
        </p:nvSpPr>
        <p:spPr/>
        <p:txBody>
          <a:bodyPr/>
          <a:lstStyle/>
          <a:p>
            <a:fld id="{CC2F47E8-2D9A-DC43-BA13-C5B74A61BB56}" type="slidenum">
              <a:rPr lang="en-US" smtClean="0"/>
              <a:t>‹#›</a:t>
            </a:fld>
            <a:endParaRPr lang="en-US"/>
          </a:p>
        </p:txBody>
      </p:sp>
    </p:spTree>
    <p:extLst>
      <p:ext uri="{BB962C8B-B14F-4D97-AF65-F5344CB8AC3E}">
        <p14:creationId xmlns:p14="http://schemas.microsoft.com/office/powerpoint/2010/main" val="329369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24099-8CC6-394E-81B1-26B6CB2D3D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A7A7C9-4CB4-E04A-B9EC-3CA2A3B392F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DB03DD-0459-A643-A7C8-E9905DC6A69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247BD1-4F12-A343-A172-2907357FAF1D}"/>
              </a:ext>
            </a:extLst>
          </p:cNvPr>
          <p:cNvSpPr>
            <a:spLocks noGrp="1"/>
          </p:cNvSpPr>
          <p:nvPr>
            <p:ph type="dt" sz="half" idx="10"/>
          </p:nvPr>
        </p:nvSpPr>
        <p:spPr/>
        <p:txBody>
          <a:bodyPr/>
          <a:lstStyle/>
          <a:p>
            <a:fld id="{BC4B0548-12C3-5445-912C-1C3C4FF86ADE}" type="datetimeFigureOut">
              <a:rPr lang="en-US" smtClean="0"/>
              <a:t>6/14/18</a:t>
            </a:fld>
            <a:endParaRPr lang="en-US"/>
          </a:p>
        </p:txBody>
      </p:sp>
      <p:sp>
        <p:nvSpPr>
          <p:cNvPr id="6" name="Footer Placeholder 5">
            <a:extLst>
              <a:ext uri="{FF2B5EF4-FFF2-40B4-BE49-F238E27FC236}">
                <a16:creationId xmlns:a16="http://schemas.microsoft.com/office/drawing/2014/main" id="{B2FA2F94-90DC-2E4C-B388-79BCDE3EFF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E9968D-8B5D-6149-BB31-AC8714A1EA06}"/>
              </a:ext>
            </a:extLst>
          </p:cNvPr>
          <p:cNvSpPr>
            <a:spLocks noGrp="1"/>
          </p:cNvSpPr>
          <p:nvPr>
            <p:ph type="sldNum" sz="quarter" idx="12"/>
          </p:nvPr>
        </p:nvSpPr>
        <p:spPr/>
        <p:txBody>
          <a:bodyPr/>
          <a:lstStyle/>
          <a:p>
            <a:fld id="{CC2F47E8-2D9A-DC43-BA13-C5B74A61BB56}" type="slidenum">
              <a:rPr lang="en-US" smtClean="0"/>
              <a:t>‹#›</a:t>
            </a:fld>
            <a:endParaRPr lang="en-US"/>
          </a:p>
        </p:txBody>
      </p:sp>
    </p:spTree>
    <p:extLst>
      <p:ext uri="{BB962C8B-B14F-4D97-AF65-F5344CB8AC3E}">
        <p14:creationId xmlns:p14="http://schemas.microsoft.com/office/powerpoint/2010/main" val="3252241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7C6C6-1232-0B41-9474-2F6DAEA8B9B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18E935-DD0B-1641-8755-5A92306A0A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C3AC9C0-2D55-B64C-A661-3EC2554ECDD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88DF86-79F3-B94B-A73A-9B9C7CB770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6D11430-BBAE-284F-9E00-A384CFC1D8C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FB75E9-8418-AC4B-BF72-2F167D1F348D}"/>
              </a:ext>
            </a:extLst>
          </p:cNvPr>
          <p:cNvSpPr>
            <a:spLocks noGrp="1"/>
          </p:cNvSpPr>
          <p:nvPr>
            <p:ph type="dt" sz="half" idx="10"/>
          </p:nvPr>
        </p:nvSpPr>
        <p:spPr/>
        <p:txBody>
          <a:bodyPr/>
          <a:lstStyle/>
          <a:p>
            <a:fld id="{BC4B0548-12C3-5445-912C-1C3C4FF86ADE}" type="datetimeFigureOut">
              <a:rPr lang="en-US" smtClean="0"/>
              <a:t>6/14/18</a:t>
            </a:fld>
            <a:endParaRPr lang="en-US"/>
          </a:p>
        </p:txBody>
      </p:sp>
      <p:sp>
        <p:nvSpPr>
          <p:cNvPr id="8" name="Footer Placeholder 7">
            <a:extLst>
              <a:ext uri="{FF2B5EF4-FFF2-40B4-BE49-F238E27FC236}">
                <a16:creationId xmlns:a16="http://schemas.microsoft.com/office/drawing/2014/main" id="{B92C9EE1-42FE-3742-83A5-BD7B1FB357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120428-E6FE-AE4D-AA43-4251C4ECFF22}"/>
              </a:ext>
            </a:extLst>
          </p:cNvPr>
          <p:cNvSpPr>
            <a:spLocks noGrp="1"/>
          </p:cNvSpPr>
          <p:nvPr>
            <p:ph type="sldNum" sz="quarter" idx="12"/>
          </p:nvPr>
        </p:nvSpPr>
        <p:spPr/>
        <p:txBody>
          <a:bodyPr/>
          <a:lstStyle/>
          <a:p>
            <a:fld id="{CC2F47E8-2D9A-DC43-BA13-C5B74A61BB56}" type="slidenum">
              <a:rPr lang="en-US" smtClean="0"/>
              <a:t>‹#›</a:t>
            </a:fld>
            <a:endParaRPr lang="en-US"/>
          </a:p>
        </p:txBody>
      </p:sp>
    </p:spTree>
    <p:extLst>
      <p:ext uri="{BB962C8B-B14F-4D97-AF65-F5344CB8AC3E}">
        <p14:creationId xmlns:p14="http://schemas.microsoft.com/office/powerpoint/2010/main" val="957700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E3D8F-301C-8545-9C66-3E4843A71A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4D97CF-6F84-364B-A0D4-58893D82705A}"/>
              </a:ext>
            </a:extLst>
          </p:cNvPr>
          <p:cNvSpPr>
            <a:spLocks noGrp="1"/>
          </p:cNvSpPr>
          <p:nvPr>
            <p:ph type="dt" sz="half" idx="10"/>
          </p:nvPr>
        </p:nvSpPr>
        <p:spPr/>
        <p:txBody>
          <a:bodyPr/>
          <a:lstStyle/>
          <a:p>
            <a:fld id="{BC4B0548-12C3-5445-912C-1C3C4FF86ADE}" type="datetimeFigureOut">
              <a:rPr lang="en-US" smtClean="0"/>
              <a:t>6/14/18</a:t>
            </a:fld>
            <a:endParaRPr lang="en-US"/>
          </a:p>
        </p:txBody>
      </p:sp>
      <p:sp>
        <p:nvSpPr>
          <p:cNvPr id="4" name="Footer Placeholder 3">
            <a:extLst>
              <a:ext uri="{FF2B5EF4-FFF2-40B4-BE49-F238E27FC236}">
                <a16:creationId xmlns:a16="http://schemas.microsoft.com/office/drawing/2014/main" id="{97A75080-7282-AC49-91BB-F206C9C94E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C1A15D-4E0A-0446-9BDA-E71C6FC11E33}"/>
              </a:ext>
            </a:extLst>
          </p:cNvPr>
          <p:cNvSpPr>
            <a:spLocks noGrp="1"/>
          </p:cNvSpPr>
          <p:nvPr>
            <p:ph type="sldNum" sz="quarter" idx="12"/>
          </p:nvPr>
        </p:nvSpPr>
        <p:spPr/>
        <p:txBody>
          <a:bodyPr/>
          <a:lstStyle/>
          <a:p>
            <a:fld id="{CC2F47E8-2D9A-DC43-BA13-C5B74A61BB56}" type="slidenum">
              <a:rPr lang="en-US" smtClean="0"/>
              <a:t>‹#›</a:t>
            </a:fld>
            <a:endParaRPr lang="en-US"/>
          </a:p>
        </p:txBody>
      </p:sp>
    </p:spTree>
    <p:extLst>
      <p:ext uri="{BB962C8B-B14F-4D97-AF65-F5344CB8AC3E}">
        <p14:creationId xmlns:p14="http://schemas.microsoft.com/office/powerpoint/2010/main" val="3687042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9739FB-18C2-4F49-BCC8-1B3C0E93276E}"/>
              </a:ext>
            </a:extLst>
          </p:cNvPr>
          <p:cNvSpPr>
            <a:spLocks noGrp="1"/>
          </p:cNvSpPr>
          <p:nvPr>
            <p:ph type="dt" sz="half" idx="10"/>
          </p:nvPr>
        </p:nvSpPr>
        <p:spPr/>
        <p:txBody>
          <a:bodyPr/>
          <a:lstStyle/>
          <a:p>
            <a:fld id="{BC4B0548-12C3-5445-912C-1C3C4FF86ADE}" type="datetimeFigureOut">
              <a:rPr lang="en-US" smtClean="0"/>
              <a:t>6/14/18</a:t>
            </a:fld>
            <a:endParaRPr lang="en-US"/>
          </a:p>
        </p:txBody>
      </p:sp>
      <p:sp>
        <p:nvSpPr>
          <p:cNvPr id="3" name="Footer Placeholder 2">
            <a:extLst>
              <a:ext uri="{FF2B5EF4-FFF2-40B4-BE49-F238E27FC236}">
                <a16:creationId xmlns:a16="http://schemas.microsoft.com/office/drawing/2014/main" id="{2137D007-1649-D841-8547-25B159CE90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17EB791-D06C-6045-A1B0-B7A9CEC36BAF}"/>
              </a:ext>
            </a:extLst>
          </p:cNvPr>
          <p:cNvSpPr>
            <a:spLocks noGrp="1"/>
          </p:cNvSpPr>
          <p:nvPr>
            <p:ph type="sldNum" sz="quarter" idx="12"/>
          </p:nvPr>
        </p:nvSpPr>
        <p:spPr/>
        <p:txBody>
          <a:bodyPr/>
          <a:lstStyle/>
          <a:p>
            <a:fld id="{CC2F47E8-2D9A-DC43-BA13-C5B74A61BB56}" type="slidenum">
              <a:rPr lang="en-US" smtClean="0"/>
              <a:t>‹#›</a:t>
            </a:fld>
            <a:endParaRPr lang="en-US"/>
          </a:p>
        </p:txBody>
      </p:sp>
    </p:spTree>
    <p:extLst>
      <p:ext uri="{BB962C8B-B14F-4D97-AF65-F5344CB8AC3E}">
        <p14:creationId xmlns:p14="http://schemas.microsoft.com/office/powerpoint/2010/main" val="557157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0DAFC-32A7-5D4A-809E-B4BFBC651F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D7A77B-E630-9640-ACCE-49BCE7B995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243A3B-74FA-9C49-AB38-BA7A97A3FB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9501AE6-215A-D847-88BB-6EBC8ADDBFE1}"/>
              </a:ext>
            </a:extLst>
          </p:cNvPr>
          <p:cNvSpPr>
            <a:spLocks noGrp="1"/>
          </p:cNvSpPr>
          <p:nvPr>
            <p:ph type="dt" sz="half" idx="10"/>
          </p:nvPr>
        </p:nvSpPr>
        <p:spPr/>
        <p:txBody>
          <a:bodyPr/>
          <a:lstStyle/>
          <a:p>
            <a:fld id="{BC4B0548-12C3-5445-912C-1C3C4FF86ADE}" type="datetimeFigureOut">
              <a:rPr lang="en-US" smtClean="0"/>
              <a:t>6/14/18</a:t>
            </a:fld>
            <a:endParaRPr lang="en-US"/>
          </a:p>
        </p:txBody>
      </p:sp>
      <p:sp>
        <p:nvSpPr>
          <p:cNvPr id="6" name="Footer Placeholder 5">
            <a:extLst>
              <a:ext uri="{FF2B5EF4-FFF2-40B4-BE49-F238E27FC236}">
                <a16:creationId xmlns:a16="http://schemas.microsoft.com/office/drawing/2014/main" id="{2E3542A3-C8D4-684B-B318-5FFC288F80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920061-ED64-1442-8527-E92BB95E15B2}"/>
              </a:ext>
            </a:extLst>
          </p:cNvPr>
          <p:cNvSpPr>
            <a:spLocks noGrp="1"/>
          </p:cNvSpPr>
          <p:nvPr>
            <p:ph type="sldNum" sz="quarter" idx="12"/>
          </p:nvPr>
        </p:nvSpPr>
        <p:spPr/>
        <p:txBody>
          <a:bodyPr/>
          <a:lstStyle/>
          <a:p>
            <a:fld id="{CC2F47E8-2D9A-DC43-BA13-C5B74A61BB56}" type="slidenum">
              <a:rPr lang="en-US" smtClean="0"/>
              <a:t>‹#›</a:t>
            </a:fld>
            <a:endParaRPr lang="en-US"/>
          </a:p>
        </p:txBody>
      </p:sp>
    </p:spTree>
    <p:extLst>
      <p:ext uri="{BB962C8B-B14F-4D97-AF65-F5344CB8AC3E}">
        <p14:creationId xmlns:p14="http://schemas.microsoft.com/office/powerpoint/2010/main" val="4161736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12233-9702-C846-A819-A47FECB5E5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D6FAE7-A50C-E746-96AF-AE6F72100D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F491AF-2BD3-3043-80BF-606DA3E708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48E34A1-8A5C-FE49-863A-29E4EB1432DE}"/>
              </a:ext>
            </a:extLst>
          </p:cNvPr>
          <p:cNvSpPr>
            <a:spLocks noGrp="1"/>
          </p:cNvSpPr>
          <p:nvPr>
            <p:ph type="dt" sz="half" idx="10"/>
          </p:nvPr>
        </p:nvSpPr>
        <p:spPr/>
        <p:txBody>
          <a:bodyPr/>
          <a:lstStyle/>
          <a:p>
            <a:fld id="{BC4B0548-12C3-5445-912C-1C3C4FF86ADE}" type="datetimeFigureOut">
              <a:rPr lang="en-US" smtClean="0"/>
              <a:t>6/14/18</a:t>
            </a:fld>
            <a:endParaRPr lang="en-US"/>
          </a:p>
        </p:txBody>
      </p:sp>
      <p:sp>
        <p:nvSpPr>
          <p:cNvPr id="6" name="Footer Placeholder 5">
            <a:extLst>
              <a:ext uri="{FF2B5EF4-FFF2-40B4-BE49-F238E27FC236}">
                <a16:creationId xmlns:a16="http://schemas.microsoft.com/office/drawing/2014/main" id="{3787AE60-8058-3843-A41B-B92FEFB177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F2BED2-D9F8-2D4B-9A96-09B126065F39}"/>
              </a:ext>
            </a:extLst>
          </p:cNvPr>
          <p:cNvSpPr>
            <a:spLocks noGrp="1"/>
          </p:cNvSpPr>
          <p:nvPr>
            <p:ph type="sldNum" sz="quarter" idx="12"/>
          </p:nvPr>
        </p:nvSpPr>
        <p:spPr/>
        <p:txBody>
          <a:bodyPr/>
          <a:lstStyle/>
          <a:p>
            <a:fld id="{CC2F47E8-2D9A-DC43-BA13-C5B74A61BB56}" type="slidenum">
              <a:rPr lang="en-US" smtClean="0"/>
              <a:t>‹#›</a:t>
            </a:fld>
            <a:endParaRPr lang="en-US"/>
          </a:p>
        </p:txBody>
      </p:sp>
    </p:spTree>
    <p:extLst>
      <p:ext uri="{BB962C8B-B14F-4D97-AF65-F5344CB8AC3E}">
        <p14:creationId xmlns:p14="http://schemas.microsoft.com/office/powerpoint/2010/main" val="1606032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50D368-4397-4941-A6CE-D592B3E2BE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38219-2447-954C-897A-452F922A75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4FCC81-F700-C546-BEDC-CE99991635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4B0548-12C3-5445-912C-1C3C4FF86ADE}" type="datetimeFigureOut">
              <a:rPr lang="en-US" smtClean="0"/>
              <a:t>6/14/18</a:t>
            </a:fld>
            <a:endParaRPr lang="en-US"/>
          </a:p>
        </p:txBody>
      </p:sp>
      <p:sp>
        <p:nvSpPr>
          <p:cNvPr id="5" name="Footer Placeholder 4">
            <a:extLst>
              <a:ext uri="{FF2B5EF4-FFF2-40B4-BE49-F238E27FC236}">
                <a16:creationId xmlns:a16="http://schemas.microsoft.com/office/drawing/2014/main" id="{EFC8271D-3DB2-6D47-907C-919DCC5BD1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B56A41-364E-C744-972E-93CDC1F74D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F47E8-2D9A-DC43-BA13-C5B74A61BB56}" type="slidenum">
              <a:rPr lang="en-US" smtClean="0"/>
              <a:t>‹#›</a:t>
            </a:fld>
            <a:endParaRPr lang="en-US"/>
          </a:p>
        </p:txBody>
      </p:sp>
    </p:spTree>
    <p:extLst>
      <p:ext uri="{BB962C8B-B14F-4D97-AF65-F5344CB8AC3E}">
        <p14:creationId xmlns:p14="http://schemas.microsoft.com/office/powerpoint/2010/main" val="2293331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CB9A8-7508-E947-AD3A-5486E2CE662D}"/>
              </a:ext>
            </a:extLst>
          </p:cNvPr>
          <p:cNvSpPr>
            <a:spLocks noGrp="1"/>
          </p:cNvSpPr>
          <p:nvPr>
            <p:ph type="ctrTitle"/>
          </p:nvPr>
        </p:nvSpPr>
        <p:spPr>
          <a:xfrm>
            <a:off x="1036320" y="609600"/>
            <a:ext cx="9631680" cy="2133599"/>
          </a:xfrm>
          <a:ln w="19050">
            <a:noFill/>
          </a:ln>
        </p:spPr>
        <p:style>
          <a:lnRef idx="2">
            <a:schemeClr val="dk1"/>
          </a:lnRef>
          <a:fillRef idx="1">
            <a:schemeClr val="lt1"/>
          </a:fillRef>
          <a:effectRef idx="0">
            <a:schemeClr val="dk1"/>
          </a:effectRef>
          <a:fontRef idx="minor">
            <a:schemeClr val="dk1"/>
          </a:fontRef>
        </p:style>
        <p:txBody>
          <a:bodyPr>
            <a:noAutofit/>
          </a:bodyPr>
          <a:lstStyle/>
          <a:p>
            <a:r>
              <a:rPr lang="en-US" sz="4400" b="1" dirty="0">
                <a:latin typeface="Tahoma" panose="020B0604030504040204" pitchFamily="34" charset="0"/>
                <a:ea typeface="Tahoma" panose="020B0604030504040204" pitchFamily="34" charset="0"/>
                <a:cs typeface="Tahoma" panose="020B0604030504040204" pitchFamily="34" charset="0"/>
              </a:rPr>
              <a:t>Decentralization And District Development Authorities: A Metagovernance Perspective</a:t>
            </a:r>
          </a:p>
        </p:txBody>
      </p:sp>
      <p:sp>
        <p:nvSpPr>
          <p:cNvPr id="3" name="Subtitle 2">
            <a:extLst>
              <a:ext uri="{FF2B5EF4-FFF2-40B4-BE49-F238E27FC236}">
                <a16:creationId xmlns:a16="http://schemas.microsoft.com/office/drawing/2014/main" id="{44430C37-26DC-BD4B-894B-ED2B055ADA1B}"/>
              </a:ext>
            </a:extLst>
          </p:cNvPr>
          <p:cNvSpPr>
            <a:spLocks noGrp="1"/>
          </p:cNvSpPr>
          <p:nvPr>
            <p:ph type="subTitle" idx="1"/>
          </p:nvPr>
        </p:nvSpPr>
        <p:spPr>
          <a:xfrm>
            <a:off x="1524000" y="3668612"/>
            <a:ext cx="9144000" cy="1655762"/>
          </a:xfrm>
        </p:spPr>
        <p:txBody>
          <a:bodyPr>
            <a:noAutofit/>
          </a:bodyPr>
          <a:lstStyle/>
          <a:p>
            <a:r>
              <a:rPr lang="en-US" sz="3200" b="1" dirty="0" err="1"/>
              <a:t>Mr</a:t>
            </a:r>
            <a:r>
              <a:rPr lang="en-US" sz="3200" b="1" dirty="0"/>
              <a:t> Emmanuel </a:t>
            </a:r>
            <a:r>
              <a:rPr lang="en-US" sz="3200" b="1" dirty="0" err="1"/>
              <a:t>Gorea</a:t>
            </a:r>
            <a:r>
              <a:rPr lang="en-US" sz="3200" b="1" dirty="0"/>
              <a:t>, UPNG</a:t>
            </a:r>
          </a:p>
          <a:p>
            <a:r>
              <a:rPr lang="en-US" sz="3200" b="1" dirty="0" err="1"/>
              <a:t>Dr</a:t>
            </a:r>
            <a:r>
              <a:rPr lang="en-US" sz="3200" b="1" dirty="0"/>
              <a:t> Lawrence Sause, UPNG </a:t>
            </a:r>
          </a:p>
          <a:p>
            <a:r>
              <a:rPr lang="en-US" sz="3200" b="1" dirty="0" err="1"/>
              <a:t>Dr</a:t>
            </a:r>
            <a:r>
              <a:rPr lang="en-US" sz="3200" b="1" dirty="0"/>
              <a:t> Lhawang Ugyel, ANU/UPNG</a:t>
            </a:r>
          </a:p>
        </p:txBody>
      </p:sp>
    </p:spTree>
    <p:extLst>
      <p:ext uri="{BB962C8B-B14F-4D97-AF65-F5344CB8AC3E}">
        <p14:creationId xmlns:p14="http://schemas.microsoft.com/office/powerpoint/2010/main" val="1333923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C09051B-B081-DF46-A5A8-481D3DEEB06D}"/>
              </a:ext>
            </a:extLst>
          </p:cNvPr>
          <p:cNvGraphicFramePr>
            <a:graphicFrameLocks noGrp="1"/>
          </p:cNvGraphicFramePr>
          <p:nvPr>
            <p:ph idx="1"/>
            <p:extLst>
              <p:ext uri="{D42A27DB-BD31-4B8C-83A1-F6EECF244321}">
                <p14:modId xmlns:p14="http://schemas.microsoft.com/office/powerpoint/2010/main" val="4066725216"/>
              </p:ext>
            </p:extLst>
          </p:nvPr>
        </p:nvGraphicFramePr>
        <p:xfrm>
          <a:off x="838201" y="1229194"/>
          <a:ext cx="6327098" cy="53215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a:extLst>
              <a:ext uri="{FF2B5EF4-FFF2-40B4-BE49-F238E27FC236}">
                <a16:creationId xmlns:a16="http://schemas.microsoft.com/office/drawing/2014/main" id="{9B25F9FC-62FB-4A43-B15B-9AFFC2D4BAF5}"/>
              </a:ext>
            </a:extLst>
          </p:cNvPr>
          <p:cNvGrpSpPr/>
          <p:nvPr/>
        </p:nvGrpSpPr>
        <p:grpSpPr>
          <a:xfrm>
            <a:off x="7345181" y="1364105"/>
            <a:ext cx="4497052" cy="4706910"/>
            <a:chOff x="0" y="0"/>
            <a:chExt cx="2823935" cy="2441575"/>
          </a:xfrm>
        </p:grpSpPr>
        <p:sp>
          <p:nvSpPr>
            <p:cNvPr id="6" name="Oval 5">
              <a:extLst>
                <a:ext uri="{FF2B5EF4-FFF2-40B4-BE49-F238E27FC236}">
                  <a16:creationId xmlns:a16="http://schemas.microsoft.com/office/drawing/2014/main" id="{83C05B6E-C4EF-0D43-83BB-82A44791252B}"/>
                </a:ext>
              </a:extLst>
            </p:cNvPr>
            <p:cNvSpPr/>
            <p:nvPr/>
          </p:nvSpPr>
          <p:spPr>
            <a:xfrm>
              <a:off x="1814123" y="0"/>
              <a:ext cx="1009812" cy="623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AU" sz="2000" dirty="0">
                  <a:effectLst/>
                  <a:ea typeface="Calibri" panose="020F0502020204030204" pitchFamily="34" charset="0"/>
                  <a:cs typeface="Times New Roman" panose="02020603050405020304" pitchFamily="18" charset="0"/>
                </a:rPr>
                <a:t>Donors</a:t>
              </a:r>
              <a:endParaRPr lang="en-US" sz="2000" dirty="0">
                <a:effectLst/>
                <a:ea typeface="Calibri" panose="020F0502020204030204" pitchFamily="34" charset="0"/>
                <a:cs typeface="Times New Roman" panose="02020603050405020304" pitchFamily="18" charset="0"/>
              </a:endParaRPr>
            </a:p>
          </p:txBody>
        </p:sp>
        <p:sp>
          <p:nvSpPr>
            <p:cNvPr id="7" name="Left Brace 6">
              <a:extLst>
                <a:ext uri="{FF2B5EF4-FFF2-40B4-BE49-F238E27FC236}">
                  <a16:creationId xmlns:a16="http://schemas.microsoft.com/office/drawing/2014/main" id="{CD9D717A-A0AB-0E45-9543-5BAAB8817F04}"/>
                </a:ext>
              </a:extLst>
            </p:cNvPr>
            <p:cNvSpPr/>
            <p:nvPr/>
          </p:nvSpPr>
          <p:spPr>
            <a:xfrm>
              <a:off x="0" y="0"/>
              <a:ext cx="1701165" cy="2441575"/>
            </a:xfrm>
            <a:prstGeom prst="leftBrace">
              <a:avLst>
                <a:gd name="adj1" fmla="val 8333"/>
                <a:gd name="adj2" fmla="val 49134"/>
              </a:avLst>
            </a:prstGeom>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Oval 7">
              <a:extLst>
                <a:ext uri="{FF2B5EF4-FFF2-40B4-BE49-F238E27FC236}">
                  <a16:creationId xmlns:a16="http://schemas.microsoft.com/office/drawing/2014/main" id="{4301713C-881A-8340-A77F-1EF5D015D285}"/>
                </a:ext>
              </a:extLst>
            </p:cNvPr>
            <p:cNvSpPr/>
            <p:nvPr/>
          </p:nvSpPr>
          <p:spPr>
            <a:xfrm>
              <a:off x="1814123" y="752355"/>
              <a:ext cx="1009812" cy="62357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AU" sz="2000" dirty="0">
                  <a:effectLst/>
                  <a:ea typeface="Calibri" panose="020F0502020204030204" pitchFamily="34" charset="0"/>
                  <a:cs typeface="Times New Roman" panose="02020603050405020304" pitchFamily="18" charset="0"/>
                </a:rPr>
                <a:t>Private Sector</a:t>
              </a:r>
              <a:endParaRPr lang="en-US" sz="2000" dirty="0">
                <a:effectLst/>
                <a:ea typeface="Calibri" panose="020F0502020204030204" pitchFamily="34" charset="0"/>
                <a:cs typeface="Times New Roman" panose="02020603050405020304" pitchFamily="18" charset="0"/>
              </a:endParaRPr>
            </a:p>
          </p:txBody>
        </p:sp>
        <p:sp>
          <p:nvSpPr>
            <p:cNvPr id="9" name="Oval 8">
              <a:extLst>
                <a:ext uri="{FF2B5EF4-FFF2-40B4-BE49-F238E27FC236}">
                  <a16:creationId xmlns:a16="http://schemas.microsoft.com/office/drawing/2014/main" id="{54AB5DC3-5F11-0A4E-B8DB-BC368DAFE7D0}"/>
                </a:ext>
              </a:extLst>
            </p:cNvPr>
            <p:cNvSpPr/>
            <p:nvPr/>
          </p:nvSpPr>
          <p:spPr>
            <a:xfrm>
              <a:off x="1814123" y="1481560"/>
              <a:ext cx="1009812" cy="8909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en-AU" sz="2000" dirty="0">
                  <a:effectLst/>
                  <a:ea typeface="Calibri" panose="020F0502020204030204" pitchFamily="34" charset="0"/>
                  <a:cs typeface="Times New Roman" panose="02020603050405020304" pitchFamily="18" charset="0"/>
                </a:rPr>
                <a:t>CSOs/</a:t>
              </a:r>
            </a:p>
            <a:p>
              <a:pPr algn="ctr">
                <a:spcAft>
                  <a:spcPts val="0"/>
                </a:spcAft>
              </a:pPr>
              <a:r>
                <a:rPr lang="en-AU" sz="2000" dirty="0">
                  <a:effectLst/>
                  <a:ea typeface="Calibri" panose="020F0502020204030204" pitchFamily="34" charset="0"/>
                  <a:cs typeface="Times New Roman" panose="02020603050405020304" pitchFamily="18" charset="0"/>
                </a:rPr>
                <a:t>NGOs/ Others</a:t>
              </a:r>
              <a:endParaRPr lang="en-US" sz="2000" dirty="0">
                <a:effectLst/>
                <a:ea typeface="Calibri" panose="020F0502020204030204" pitchFamily="34" charset="0"/>
                <a:cs typeface="Times New Roman" panose="02020603050405020304" pitchFamily="18" charset="0"/>
              </a:endParaRPr>
            </a:p>
          </p:txBody>
        </p:sp>
      </p:grpSp>
      <p:sp>
        <p:nvSpPr>
          <p:cNvPr id="10" name="Title 1">
            <a:extLst>
              <a:ext uri="{FF2B5EF4-FFF2-40B4-BE49-F238E27FC236}">
                <a16:creationId xmlns:a16="http://schemas.microsoft.com/office/drawing/2014/main" id="{9E236E4D-F770-3B4C-87B2-D6589679E64D}"/>
              </a:ext>
            </a:extLst>
          </p:cNvPr>
          <p:cNvSpPr>
            <a:spLocks noGrp="1"/>
          </p:cNvSpPr>
          <p:nvPr>
            <p:ph type="title"/>
          </p:nvPr>
        </p:nvSpPr>
        <p:spPr>
          <a:xfrm>
            <a:off x="838200" y="179883"/>
            <a:ext cx="10515600" cy="569626"/>
          </a:xfrm>
        </p:spPr>
        <p:txBody>
          <a:bodyPr>
            <a:normAutofit fontScale="90000"/>
          </a:bodyPr>
          <a:lstStyle/>
          <a:p>
            <a:r>
              <a:rPr lang="en-US" dirty="0"/>
              <a:t>Proposed system of governance in PNG</a:t>
            </a:r>
          </a:p>
        </p:txBody>
      </p:sp>
    </p:spTree>
    <p:extLst>
      <p:ext uri="{BB962C8B-B14F-4D97-AF65-F5344CB8AC3E}">
        <p14:creationId xmlns:p14="http://schemas.microsoft.com/office/powerpoint/2010/main" val="3641643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235D3-A3E5-C54A-8E38-EE723719B89C}"/>
              </a:ext>
            </a:extLst>
          </p:cNvPr>
          <p:cNvSpPr>
            <a:spLocks noGrp="1"/>
          </p:cNvSpPr>
          <p:nvPr>
            <p:ph type="title"/>
          </p:nvPr>
        </p:nvSpPr>
        <p:spPr>
          <a:xfrm>
            <a:off x="838200" y="275184"/>
            <a:ext cx="10515600" cy="729157"/>
          </a:xfrm>
        </p:spPr>
        <p:txBody>
          <a:bodyPr/>
          <a:lstStyle/>
          <a:p>
            <a:r>
              <a:rPr lang="en-US" dirty="0"/>
              <a:t>Tools to metagovern governance networks</a:t>
            </a:r>
          </a:p>
        </p:txBody>
      </p:sp>
      <p:graphicFrame>
        <p:nvGraphicFramePr>
          <p:cNvPr id="4" name="Content Placeholder 3">
            <a:extLst>
              <a:ext uri="{FF2B5EF4-FFF2-40B4-BE49-F238E27FC236}">
                <a16:creationId xmlns:a16="http://schemas.microsoft.com/office/drawing/2014/main" id="{DF77F429-ADA7-C94D-B7F7-F145BCBFECD0}"/>
              </a:ext>
            </a:extLst>
          </p:cNvPr>
          <p:cNvGraphicFramePr>
            <a:graphicFrameLocks noGrp="1"/>
          </p:cNvGraphicFramePr>
          <p:nvPr>
            <p:ph idx="1"/>
            <p:extLst>
              <p:ext uri="{D42A27DB-BD31-4B8C-83A1-F6EECF244321}">
                <p14:modId xmlns:p14="http://schemas.microsoft.com/office/powerpoint/2010/main" val="3149416771"/>
              </p:ext>
            </p:extLst>
          </p:nvPr>
        </p:nvGraphicFramePr>
        <p:xfrm>
          <a:off x="658317" y="1214203"/>
          <a:ext cx="10929079" cy="3987385"/>
        </p:xfrm>
        <a:graphic>
          <a:graphicData uri="http://schemas.openxmlformats.org/drawingml/2006/table">
            <a:tbl>
              <a:tblPr firstRow="1" bandRow="1">
                <a:tableStyleId>{5C22544A-7EE6-4342-B048-85BDC9FD1C3A}</a:tableStyleId>
              </a:tblPr>
              <a:tblGrid>
                <a:gridCol w="593323">
                  <a:extLst>
                    <a:ext uri="{9D8B030D-6E8A-4147-A177-3AD203B41FA5}">
                      <a16:colId xmlns:a16="http://schemas.microsoft.com/office/drawing/2014/main" val="1828921216"/>
                    </a:ext>
                  </a:extLst>
                </a:gridCol>
                <a:gridCol w="2555862">
                  <a:extLst>
                    <a:ext uri="{9D8B030D-6E8A-4147-A177-3AD203B41FA5}">
                      <a16:colId xmlns:a16="http://schemas.microsoft.com/office/drawing/2014/main" val="1134674068"/>
                    </a:ext>
                  </a:extLst>
                </a:gridCol>
                <a:gridCol w="7779894">
                  <a:extLst>
                    <a:ext uri="{9D8B030D-6E8A-4147-A177-3AD203B41FA5}">
                      <a16:colId xmlns:a16="http://schemas.microsoft.com/office/drawing/2014/main" val="2624276420"/>
                    </a:ext>
                  </a:extLst>
                </a:gridCol>
              </a:tblGrid>
              <a:tr h="461299">
                <a:tc>
                  <a:txBody>
                    <a:bodyPr/>
                    <a:lstStyle/>
                    <a:p>
                      <a:endParaRPr lang="en-US" dirty="0"/>
                    </a:p>
                  </a:txBody>
                  <a:tcPr/>
                </a:tc>
                <a:tc>
                  <a:txBody>
                    <a:bodyPr/>
                    <a:lstStyle/>
                    <a:p>
                      <a:r>
                        <a:rPr lang="en-US" dirty="0"/>
                        <a:t>Tools</a:t>
                      </a:r>
                    </a:p>
                  </a:txBody>
                  <a:tcPr/>
                </a:tc>
                <a:tc>
                  <a:txBody>
                    <a:bodyPr/>
                    <a:lstStyle/>
                    <a:p>
                      <a:r>
                        <a:rPr lang="en-US" dirty="0"/>
                        <a:t>Objectives</a:t>
                      </a:r>
                    </a:p>
                  </a:txBody>
                  <a:tcPr/>
                </a:tc>
                <a:extLst>
                  <a:ext uri="{0D108BD9-81ED-4DB2-BD59-A6C34878D82A}">
                    <a16:rowId xmlns:a16="http://schemas.microsoft.com/office/drawing/2014/main" val="1972043124"/>
                  </a:ext>
                </a:extLst>
              </a:tr>
              <a:tr h="796213">
                <a:tc>
                  <a:txBody>
                    <a:bodyPr/>
                    <a:lstStyle/>
                    <a:p>
                      <a:r>
                        <a:rPr lang="en-US" dirty="0"/>
                        <a:t>1</a:t>
                      </a:r>
                    </a:p>
                  </a:txBody>
                  <a:tcPr/>
                </a:tc>
                <a:tc>
                  <a:txBody>
                    <a:bodyPr/>
                    <a:lstStyle/>
                    <a:p>
                      <a:r>
                        <a:rPr lang="en-US" sz="2000" b="1" dirty="0"/>
                        <a:t>Network Design</a:t>
                      </a:r>
                    </a:p>
                  </a:txBody>
                  <a:tcPr/>
                </a:tc>
                <a:tc>
                  <a:txBody>
                    <a:bodyPr/>
                    <a:lstStyle/>
                    <a:p>
                      <a:r>
                        <a:rPr lang="en-US" dirty="0"/>
                        <a:t>Aims to influence the scope, character, composition and institutional procedures of the networks</a:t>
                      </a:r>
                    </a:p>
                  </a:txBody>
                  <a:tcPr/>
                </a:tc>
                <a:extLst>
                  <a:ext uri="{0D108BD9-81ED-4DB2-BD59-A6C34878D82A}">
                    <a16:rowId xmlns:a16="http://schemas.microsoft.com/office/drawing/2014/main" val="2090815838"/>
                  </a:ext>
                </a:extLst>
              </a:tr>
              <a:tr h="796213">
                <a:tc>
                  <a:txBody>
                    <a:bodyPr/>
                    <a:lstStyle/>
                    <a:p>
                      <a:r>
                        <a:rPr lang="en-US" dirty="0"/>
                        <a:t>2</a:t>
                      </a:r>
                    </a:p>
                  </a:txBody>
                  <a:tcPr/>
                </a:tc>
                <a:tc>
                  <a:txBody>
                    <a:bodyPr/>
                    <a:lstStyle/>
                    <a:p>
                      <a:r>
                        <a:rPr lang="en-US" sz="2000" b="1" dirty="0"/>
                        <a:t>Network Framing</a:t>
                      </a:r>
                    </a:p>
                  </a:txBody>
                  <a:tcPr/>
                </a:tc>
                <a:tc>
                  <a:txBody>
                    <a:bodyPr/>
                    <a:lstStyle/>
                    <a:p>
                      <a:r>
                        <a:rPr lang="en-US" dirty="0"/>
                        <a:t>Seeks to determine the political goals, fiscal conditions, legal basis and discursive story-line</a:t>
                      </a:r>
                    </a:p>
                  </a:txBody>
                  <a:tcPr/>
                </a:tc>
                <a:extLst>
                  <a:ext uri="{0D108BD9-81ED-4DB2-BD59-A6C34878D82A}">
                    <a16:rowId xmlns:a16="http://schemas.microsoft.com/office/drawing/2014/main" val="216887808"/>
                  </a:ext>
                </a:extLst>
              </a:tr>
              <a:tr h="1137447">
                <a:tc>
                  <a:txBody>
                    <a:bodyPr/>
                    <a:lstStyle/>
                    <a:p>
                      <a:r>
                        <a:rPr lang="en-US" dirty="0"/>
                        <a:t>3</a:t>
                      </a:r>
                    </a:p>
                  </a:txBody>
                  <a:tcPr/>
                </a:tc>
                <a:tc>
                  <a:txBody>
                    <a:bodyPr/>
                    <a:lstStyle/>
                    <a:p>
                      <a:r>
                        <a:rPr lang="en-US" sz="2000" b="1" dirty="0"/>
                        <a:t>Network Management</a:t>
                      </a:r>
                    </a:p>
                  </a:txBody>
                  <a:tcPr/>
                </a:tc>
                <a:tc>
                  <a:txBody>
                    <a:bodyPr/>
                    <a:lstStyle/>
                    <a:p>
                      <a:r>
                        <a:rPr lang="en-US" dirty="0"/>
                        <a:t>Attempts to reduce tensions, resolve conflicts, empower particular actors and lower the transaction costs in networks by providing different kinds of materials and immaterial inputs and resources</a:t>
                      </a:r>
                    </a:p>
                  </a:txBody>
                  <a:tcPr/>
                </a:tc>
                <a:extLst>
                  <a:ext uri="{0D108BD9-81ED-4DB2-BD59-A6C34878D82A}">
                    <a16:rowId xmlns:a16="http://schemas.microsoft.com/office/drawing/2014/main" val="1264120942"/>
                  </a:ext>
                </a:extLst>
              </a:tr>
              <a:tr h="796213">
                <a:tc>
                  <a:txBody>
                    <a:bodyPr/>
                    <a:lstStyle/>
                    <a:p>
                      <a:r>
                        <a:rPr lang="en-US" dirty="0"/>
                        <a:t>4</a:t>
                      </a:r>
                    </a:p>
                  </a:txBody>
                  <a:tcPr/>
                </a:tc>
                <a:tc>
                  <a:txBody>
                    <a:bodyPr/>
                    <a:lstStyle/>
                    <a:p>
                      <a:r>
                        <a:rPr lang="en-US" sz="2000" b="1" dirty="0"/>
                        <a:t>Network Participation</a:t>
                      </a:r>
                    </a:p>
                  </a:txBody>
                  <a:tcPr/>
                </a:tc>
                <a:tc>
                  <a:txBody>
                    <a:bodyPr/>
                    <a:lstStyle/>
                    <a:p>
                      <a:r>
                        <a:rPr lang="en-US" dirty="0"/>
                        <a:t>Endeavors to influence the policy agenda, the range of feasible options, the premises for decision making and the negotiated policy outputs</a:t>
                      </a:r>
                    </a:p>
                  </a:txBody>
                  <a:tcPr/>
                </a:tc>
                <a:extLst>
                  <a:ext uri="{0D108BD9-81ED-4DB2-BD59-A6C34878D82A}">
                    <a16:rowId xmlns:a16="http://schemas.microsoft.com/office/drawing/2014/main" val="2321810363"/>
                  </a:ext>
                </a:extLst>
              </a:tr>
            </a:tbl>
          </a:graphicData>
        </a:graphic>
      </p:graphicFrame>
      <p:sp>
        <p:nvSpPr>
          <p:cNvPr id="5" name="Content Placeholder 2">
            <a:extLst>
              <a:ext uri="{FF2B5EF4-FFF2-40B4-BE49-F238E27FC236}">
                <a16:creationId xmlns:a16="http://schemas.microsoft.com/office/drawing/2014/main" id="{B30A2414-6906-BD46-88C0-C31978B5AE4F}"/>
              </a:ext>
            </a:extLst>
          </p:cNvPr>
          <p:cNvSpPr txBox="1">
            <a:spLocks/>
          </p:cNvSpPr>
          <p:nvPr/>
        </p:nvSpPr>
        <p:spPr>
          <a:xfrm>
            <a:off x="658318" y="5390893"/>
            <a:ext cx="10515600" cy="76927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 (Sorensen and </a:t>
            </a:r>
            <a:r>
              <a:rPr lang="en-US" dirty="0" err="1"/>
              <a:t>Torfing</a:t>
            </a:r>
            <a:r>
              <a:rPr lang="en-US" dirty="0"/>
              <a:t> 2009) </a:t>
            </a:r>
          </a:p>
          <a:p>
            <a:endParaRPr lang="en-US" dirty="0"/>
          </a:p>
        </p:txBody>
      </p:sp>
    </p:spTree>
    <p:extLst>
      <p:ext uri="{BB962C8B-B14F-4D97-AF65-F5344CB8AC3E}">
        <p14:creationId xmlns:p14="http://schemas.microsoft.com/office/powerpoint/2010/main" val="1751136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E9BF7E-8282-5548-AB25-87E610F3259E}"/>
              </a:ext>
            </a:extLst>
          </p:cNvPr>
          <p:cNvSpPr>
            <a:spLocks noGrp="1"/>
          </p:cNvSpPr>
          <p:nvPr>
            <p:ph idx="1"/>
          </p:nvPr>
        </p:nvSpPr>
        <p:spPr>
          <a:xfrm>
            <a:off x="839449" y="839450"/>
            <a:ext cx="10814155" cy="5562366"/>
          </a:xfrm>
        </p:spPr>
        <p:txBody>
          <a:bodyPr>
            <a:normAutofit fontScale="92500" lnSpcReduction="10000"/>
          </a:bodyPr>
          <a:lstStyle/>
          <a:p>
            <a:r>
              <a:rPr lang="en-US" dirty="0"/>
              <a:t>The first and second forms of </a:t>
            </a:r>
            <a:r>
              <a:rPr lang="en-US" dirty="0" err="1"/>
              <a:t>metagovernance</a:t>
            </a:r>
            <a:r>
              <a:rPr lang="en-US" dirty="0"/>
              <a:t> are performed ‘hands-off’, i.e. at a distance from the self-regulating governance networks.</a:t>
            </a:r>
          </a:p>
          <a:p>
            <a:r>
              <a:rPr lang="en-US" dirty="0"/>
              <a:t>The third and fourth forms are performed ‘hands-on’, i.e. through close interaction between the </a:t>
            </a:r>
            <a:r>
              <a:rPr lang="en-US" dirty="0" err="1"/>
              <a:t>metagovernors</a:t>
            </a:r>
            <a:r>
              <a:rPr lang="en-US" dirty="0"/>
              <a:t> and the individual governance networks. </a:t>
            </a:r>
          </a:p>
          <a:p>
            <a:r>
              <a:rPr lang="en-US" dirty="0"/>
              <a:t>Metagovernance is by no means a simple task; it required a carefully calibrated combination of different </a:t>
            </a:r>
            <a:r>
              <a:rPr lang="en-US" dirty="0" err="1"/>
              <a:t>metagovernance</a:t>
            </a:r>
            <a:r>
              <a:rPr lang="en-US" dirty="0"/>
              <a:t> tools.</a:t>
            </a:r>
          </a:p>
          <a:p>
            <a:r>
              <a:rPr lang="en-US" dirty="0"/>
              <a:t>Dilemma between choosing between a hands-off and hands-on </a:t>
            </a:r>
            <a:r>
              <a:rPr lang="en-US" dirty="0" err="1"/>
              <a:t>metagovernance</a:t>
            </a:r>
            <a:r>
              <a:rPr lang="en-US" dirty="0"/>
              <a:t>.</a:t>
            </a:r>
          </a:p>
          <a:p>
            <a:pPr lvl="1"/>
            <a:r>
              <a:rPr lang="en-US" dirty="0"/>
              <a:t>On the one hand, strong reliance on hands-off </a:t>
            </a:r>
            <a:r>
              <a:rPr lang="en-US" dirty="0" err="1"/>
              <a:t>metagovernance</a:t>
            </a:r>
            <a:r>
              <a:rPr lang="en-US" dirty="0"/>
              <a:t> aimed at maintaining or increasing the self-regulating capacity of the network might results in political conflicts between the governance network and the democratically elected government.</a:t>
            </a:r>
          </a:p>
          <a:p>
            <a:pPr lvl="1"/>
            <a:r>
              <a:rPr lang="en-US" dirty="0"/>
              <a:t>On the other hand, strong reliance on hands-on </a:t>
            </a:r>
            <a:r>
              <a:rPr lang="en-US" dirty="0" err="1"/>
              <a:t>metagovernance</a:t>
            </a:r>
            <a:r>
              <a:rPr lang="en-US" dirty="0"/>
              <a:t> aimed at resolving internal conflicts and influencing the content of policy solutions tends to bind public </a:t>
            </a:r>
            <a:r>
              <a:rPr lang="en-US" dirty="0" err="1"/>
              <a:t>metagovernors</a:t>
            </a:r>
            <a:r>
              <a:rPr lang="en-US" dirty="0"/>
              <a:t> tightly to the policy output produced by the governance network, leaving little scope for subsequent policy change.</a:t>
            </a:r>
          </a:p>
          <a:p>
            <a:endParaRPr lang="en-US" dirty="0"/>
          </a:p>
          <a:p>
            <a:pPr marL="0" indent="0">
              <a:buNone/>
            </a:pPr>
            <a:endParaRPr lang="en-US" dirty="0"/>
          </a:p>
        </p:txBody>
      </p:sp>
    </p:spTree>
    <p:extLst>
      <p:ext uri="{BB962C8B-B14F-4D97-AF65-F5344CB8AC3E}">
        <p14:creationId xmlns:p14="http://schemas.microsoft.com/office/powerpoint/2010/main" val="2903403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D47FC-9D42-8243-90EE-3D5FA2B61CB2}"/>
              </a:ext>
            </a:extLst>
          </p:cNvPr>
          <p:cNvSpPr>
            <a:spLocks noGrp="1"/>
          </p:cNvSpPr>
          <p:nvPr>
            <p:ph type="title"/>
          </p:nvPr>
        </p:nvSpPr>
        <p:spPr>
          <a:xfrm>
            <a:off x="838200" y="365126"/>
            <a:ext cx="10515600" cy="998980"/>
          </a:xfrm>
        </p:spPr>
        <p:txBody>
          <a:bodyPr/>
          <a:lstStyle/>
          <a:p>
            <a:r>
              <a:rPr lang="en-US" dirty="0"/>
              <a:t>Metagovernance in PNG?</a:t>
            </a:r>
          </a:p>
        </p:txBody>
      </p:sp>
      <p:sp>
        <p:nvSpPr>
          <p:cNvPr id="3" name="Content Placeholder 2">
            <a:extLst>
              <a:ext uri="{FF2B5EF4-FFF2-40B4-BE49-F238E27FC236}">
                <a16:creationId xmlns:a16="http://schemas.microsoft.com/office/drawing/2014/main" id="{323BF090-AE69-E244-B61A-895D3035E50F}"/>
              </a:ext>
            </a:extLst>
          </p:cNvPr>
          <p:cNvSpPr>
            <a:spLocks noGrp="1"/>
          </p:cNvSpPr>
          <p:nvPr>
            <p:ph idx="1"/>
          </p:nvPr>
        </p:nvSpPr>
        <p:spPr>
          <a:xfrm>
            <a:off x="838200" y="1588957"/>
            <a:ext cx="10515600" cy="4588006"/>
          </a:xfrm>
        </p:spPr>
        <p:txBody>
          <a:bodyPr>
            <a:normAutofit/>
          </a:bodyPr>
          <a:lstStyle/>
          <a:p>
            <a:r>
              <a:rPr lang="en-US" dirty="0"/>
              <a:t>Does PNG’s governance system require </a:t>
            </a:r>
            <a:r>
              <a:rPr lang="en-US" dirty="0" err="1"/>
              <a:t>metagovernance</a:t>
            </a:r>
            <a:r>
              <a:rPr lang="en-US" dirty="0"/>
              <a:t>?</a:t>
            </a:r>
          </a:p>
          <a:p>
            <a:r>
              <a:rPr lang="en-US" dirty="0"/>
              <a:t>What tools to metagovern?—Hands-off/Hands-on?</a:t>
            </a:r>
          </a:p>
          <a:p>
            <a:r>
              <a:rPr lang="en-US" dirty="0"/>
              <a:t>If hands-off—what design &amp; framing?</a:t>
            </a:r>
          </a:p>
          <a:p>
            <a:r>
              <a:rPr lang="en-US" dirty="0"/>
              <a:t>If hands-on—who manages (coordinates, umpires and steers) and participates? </a:t>
            </a:r>
          </a:p>
        </p:txBody>
      </p:sp>
    </p:spTree>
    <p:extLst>
      <p:ext uri="{BB962C8B-B14F-4D97-AF65-F5344CB8AC3E}">
        <p14:creationId xmlns:p14="http://schemas.microsoft.com/office/powerpoint/2010/main" val="1893990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61EB1-48C5-7740-9788-B7C21BA1AA67}"/>
              </a:ext>
            </a:extLst>
          </p:cNvPr>
          <p:cNvSpPr>
            <a:spLocks noGrp="1"/>
          </p:cNvSpPr>
          <p:nvPr>
            <p:ph type="title"/>
          </p:nvPr>
        </p:nvSpPr>
        <p:spPr>
          <a:xfrm>
            <a:off x="838200" y="365125"/>
            <a:ext cx="10515600" cy="729157"/>
          </a:xfrm>
        </p:spPr>
        <p:txBody>
          <a:bodyPr/>
          <a:lstStyle/>
          <a:p>
            <a:r>
              <a:rPr lang="en-US" dirty="0"/>
              <a:t>Conclusion</a:t>
            </a:r>
          </a:p>
        </p:txBody>
      </p:sp>
      <p:sp>
        <p:nvSpPr>
          <p:cNvPr id="3" name="Content Placeholder 2">
            <a:extLst>
              <a:ext uri="{FF2B5EF4-FFF2-40B4-BE49-F238E27FC236}">
                <a16:creationId xmlns:a16="http://schemas.microsoft.com/office/drawing/2014/main" id="{A9DA4B8C-28C5-EF40-B639-E6CD663472FA}"/>
              </a:ext>
            </a:extLst>
          </p:cNvPr>
          <p:cNvSpPr>
            <a:spLocks noGrp="1"/>
          </p:cNvSpPr>
          <p:nvPr>
            <p:ph idx="1"/>
          </p:nvPr>
        </p:nvSpPr>
        <p:spPr>
          <a:xfrm>
            <a:off x="838200" y="1514008"/>
            <a:ext cx="10515600" cy="4662956"/>
          </a:xfrm>
        </p:spPr>
        <p:txBody>
          <a:bodyPr/>
          <a:lstStyle/>
          <a:p>
            <a:r>
              <a:rPr lang="en-US" dirty="0"/>
              <a:t>Key dilemmas (amongst others):</a:t>
            </a:r>
          </a:p>
          <a:p>
            <a:pPr lvl="1"/>
            <a:r>
              <a:rPr lang="en-US" dirty="0"/>
              <a:t>How to avoid excessive or insufficient </a:t>
            </a:r>
            <a:r>
              <a:rPr lang="en-US" dirty="0" err="1"/>
              <a:t>metagoverning</a:t>
            </a:r>
            <a:endParaRPr lang="en-US" dirty="0"/>
          </a:p>
          <a:p>
            <a:pPr lvl="1"/>
            <a:r>
              <a:rPr lang="en-US" dirty="0"/>
              <a:t>The relevant political authorities and public agencies must assign responsibility for the strategic governance of particular networks to the politicians and public managers who are directly or indirectly involved in the networked governance processes and therefore, have the required knowledge of the organizational and political landscape to acts as </a:t>
            </a:r>
            <a:r>
              <a:rPr lang="en-US" dirty="0" err="1"/>
              <a:t>metagovernors</a:t>
            </a:r>
            <a:r>
              <a:rPr lang="en-US" dirty="0"/>
              <a:t>. </a:t>
            </a:r>
          </a:p>
          <a:p>
            <a:r>
              <a:rPr lang="en-US" dirty="0"/>
              <a:t>Cannot emphasize the importance of meta-governance, particularly in light of PM’s recent announcement on greater decentralization (with more powers to be transferred to the local governments).</a:t>
            </a:r>
          </a:p>
          <a:p>
            <a:pPr marL="0" indent="0">
              <a:buNone/>
            </a:pPr>
            <a:endParaRPr lang="en-US" dirty="0"/>
          </a:p>
        </p:txBody>
      </p:sp>
    </p:spTree>
    <p:extLst>
      <p:ext uri="{BB962C8B-B14F-4D97-AF65-F5344CB8AC3E}">
        <p14:creationId xmlns:p14="http://schemas.microsoft.com/office/powerpoint/2010/main" val="479025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05"/>
            <a:ext cx="10515600" cy="945515"/>
          </a:xfrm>
        </p:spPr>
        <p:txBody>
          <a:bodyPr/>
          <a:lstStyle/>
          <a:p>
            <a:r>
              <a:rPr lang="en-US" b="1" dirty="0"/>
              <a:t>Introduction</a:t>
            </a:r>
          </a:p>
        </p:txBody>
      </p:sp>
      <p:sp>
        <p:nvSpPr>
          <p:cNvPr id="3" name="Content Placeholder 2"/>
          <p:cNvSpPr>
            <a:spLocks noGrp="1"/>
          </p:cNvSpPr>
          <p:nvPr>
            <p:ph idx="1"/>
          </p:nvPr>
        </p:nvSpPr>
        <p:spPr>
          <a:xfrm>
            <a:off x="838200" y="960120"/>
            <a:ext cx="10637520" cy="5654040"/>
          </a:xfrm>
        </p:spPr>
        <p:txBody>
          <a:bodyPr>
            <a:normAutofit/>
          </a:bodyPr>
          <a:lstStyle/>
          <a:p>
            <a:r>
              <a:rPr lang="en-US" dirty="0"/>
              <a:t>A key feature in the PNG governance arrangement is its decentralized system of government</a:t>
            </a:r>
          </a:p>
          <a:p>
            <a:r>
              <a:rPr lang="en-US" dirty="0"/>
              <a:t>Changes in the decentralized system in PNG’s unitary framework of government continue to capture our interest</a:t>
            </a:r>
          </a:p>
          <a:p>
            <a:r>
              <a:rPr lang="en-US" dirty="0"/>
              <a:t>Our ongoing interest is on the additional governance arrangement brought about by the introduction of the DDAs and the effect this will have on the already existing players (actors) in PNG’s decentralization landscape </a:t>
            </a:r>
          </a:p>
          <a:p>
            <a:r>
              <a:rPr lang="en-US" dirty="0"/>
              <a:t>We move on from our initial study in 2017, and look at the </a:t>
            </a:r>
            <a:r>
              <a:rPr lang="en-US" dirty="0" err="1"/>
              <a:t>metagovernance</a:t>
            </a:r>
            <a:r>
              <a:rPr lang="en-US" dirty="0"/>
              <a:t> issues arising from the establishment and operation of the DDAs using our work with two DDAs in ENBP. </a:t>
            </a:r>
          </a:p>
          <a:p>
            <a:r>
              <a:rPr lang="en-US" dirty="0"/>
              <a:t>This presentation is part of our ongoing study looking at decentralization in PNG</a:t>
            </a:r>
          </a:p>
          <a:p>
            <a:pPr marL="0" indent="0">
              <a:buNone/>
            </a:pPr>
            <a:endParaRPr lang="en-US" dirty="0"/>
          </a:p>
          <a:p>
            <a:endParaRPr lang="en-US" dirty="0"/>
          </a:p>
        </p:txBody>
      </p:sp>
    </p:spTree>
    <p:extLst>
      <p:ext uri="{BB962C8B-B14F-4D97-AF65-F5344CB8AC3E}">
        <p14:creationId xmlns:p14="http://schemas.microsoft.com/office/powerpoint/2010/main" val="804424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1765"/>
            <a:ext cx="10515600" cy="884555"/>
          </a:xfrm>
        </p:spPr>
        <p:txBody>
          <a:bodyPr/>
          <a:lstStyle/>
          <a:p>
            <a:r>
              <a:rPr lang="en-US" b="1" dirty="0"/>
              <a:t>Approach </a:t>
            </a:r>
          </a:p>
        </p:txBody>
      </p:sp>
      <p:sp>
        <p:nvSpPr>
          <p:cNvPr id="3" name="Content Placeholder 2"/>
          <p:cNvSpPr>
            <a:spLocks noGrp="1"/>
          </p:cNvSpPr>
          <p:nvPr>
            <p:ph idx="1"/>
          </p:nvPr>
        </p:nvSpPr>
        <p:spPr>
          <a:xfrm>
            <a:off x="838200" y="1249680"/>
            <a:ext cx="10850880" cy="5440679"/>
          </a:xfrm>
        </p:spPr>
        <p:txBody>
          <a:bodyPr>
            <a:normAutofit/>
          </a:bodyPr>
          <a:lstStyle/>
          <a:p>
            <a:r>
              <a:rPr lang="en-US" dirty="0"/>
              <a:t>New and additional decentralized governance arrangements like the DDAs are designed with intended consequences</a:t>
            </a:r>
          </a:p>
          <a:p>
            <a:r>
              <a:rPr lang="en-US" dirty="0"/>
              <a:t>Yet the introduction of new additional arrangement to an already existing decentralized arrangement involving a myriad of actors can have unintended consequences and raise issues about how effective the actors will work to realize the goals of decentralization</a:t>
            </a:r>
          </a:p>
          <a:p>
            <a:r>
              <a:rPr lang="en-US" dirty="0"/>
              <a:t>Among actors within a decentralized arrangement, there will be </a:t>
            </a:r>
            <a:r>
              <a:rPr lang="en-US" dirty="0" err="1"/>
              <a:t>metagovernance</a:t>
            </a:r>
            <a:r>
              <a:rPr lang="en-US" dirty="0"/>
              <a:t> issues of coordination, umpiring, leadership, steering, coherence and unification, and conflict resolution. </a:t>
            </a:r>
          </a:p>
          <a:p>
            <a:r>
              <a:rPr lang="en-US" b="1" dirty="0"/>
              <a:t>Using a </a:t>
            </a:r>
            <a:r>
              <a:rPr lang="en-US" b="1" dirty="0" err="1"/>
              <a:t>metagovernance</a:t>
            </a:r>
            <a:r>
              <a:rPr lang="en-US" b="1" dirty="0"/>
              <a:t> perspective, we analyze how key issues above are likely to affect the operations of DDAs and hence the decentralized governance arrangement in PNG</a:t>
            </a:r>
          </a:p>
          <a:p>
            <a:endParaRPr lang="en-US" dirty="0"/>
          </a:p>
        </p:txBody>
      </p:sp>
    </p:spTree>
    <p:extLst>
      <p:ext uri="{BB962C8B-B14F-4D97-AF65-F5344CB8AC3E}">
        <p14:creationId xmlns:p14="http://schemas.microsoft.com/office/powerpoint/2010/main" val="1042288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085"/>
            <a:ext cx="10515600" cy="1006475"/>
          </a:xfrm>
        </p:spPr>
        <p:txBody>
          <a:bodyPr/>
          <a:lstStyle/>
          <a:p>
            <a:r>
              <a:rPr lang="en-US" b="1" dirty="0"/>
              <a:t>Governance and Metagovernance</a:t>
            </a:r>
          </a:p>
        </p:txBody>
      </p:sp>
      <p:sp>
        <p:nvSpPr>
          <p:cNvPr id="3" name="Content Placeholder 2"/>
          <p:cNvSpPr>
            <a:spLocks noGrp="1"/>
          </p:cNvSpPr>
          <p:nvPr>
            <p:ph idx="1"/>
          </p:nvPr>
        </p:nvSpPr>
        <p:spPr>
          <a:xfrm>
            <a:off x="838200" y="1371600"/>
            <a:ext cx="10515600" cy="4922520"/>
          </a:xfrm>
        </p:spPr>
        <p:txBody>
          <a:bodyPr>
            <a:normAutofit lnSpcReduction="10000"/>
          </a:bodyPr>
          <a:lstStyle/>
          <a:p>
            <a:pPr marL="0" indent="0">
              <a:buNone/>
            </a:pPr>
            <a:r>
              <a:rPr lang="en-US" b="1" dirty="0"/>
              <a:t>Governance</a:t>
            </a:r>
          </a:p>
          <a:p>
            <a:pPr marL="0" indent="0">
              <a:buNone/>
            </a:pPr>
            <a:r>
              <a:rPr lang="en-US" dirty="0"/>
              <a:t>Varying perceptions of governance, the two most common are “good governance” and “corporate governance”</a:t>
            </a:r>
          </a:p>
          <a:p>
            <a:pPr marL="0" indent="0">
              <a:buNone/>
            </a:pPr>
            <a:endParaRPr lang="en-US" sz="600" dirty="0"/>
          </a:p>
          <a:p>
            <a:pPr marL="0" indent="0">
              <a:buNone/>
            </a:pPr>
            <a:r>
              <a:rPr lang="en-US" dirty="0"/>
              <a:t>In our context, “governance” is taken to mean: a socio-</a:t>
            </a:r>
            <a:r>
              <a:rPr lang="en-US" dirty="0" err="1"/>
              <a:t>cybernertic</a:t>
            </a:r>
            <a:r>
              <a:rPr lang="en-US" dirty="0"/>
              <a:t> system; interdependence among socio-political-administrative actors; governance is result of interactive socio-political-administrative form of governing.</a:t>
            </a:r>
          </a:p>
          <a:p>
            <a:pPr marL="0" indent="0">
              <a:buNone/>
            </a:pPr>
            <a:endParaRPr lang="en-US" dirty="0"/>
          </a:p>
          <a:p>
            <a:pPr marL="0" indent="0">
              <a:buNone/>
            </a:pPr>
            <a:r>
              <a:rPr lang="en-US" dirty="0"/>
              <a:t>“The totality of interactions and participation by different actors be they government, other public bodies, non-state actors and civil society, aimed at solving public challenges or creating public opportunities”</a:t>
            </a:r>
          </a:p>
        </p:txBody>
      </p:sp>
    </p:spTree>
    <p:extLst>
      <p:ext uri="{BB962C8B-B14F-4D97-AF65-F5344CB8AC3E}">
        <p14:creationId xmlns:p14="http://schemas.microsoft.com/office/powerpoint/2010/main" val="2457967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99744"/>
            <a:ext cx="10515600" cy="4681855"/>
          </a:xfrm>
        </p:spPr>
        <p:txBody>
          <a:bodyPr>
            <a:normAutofit/>
          </a:bodyPr>
          <a:lstStyle/>
          <a:p>
            <a:pPr marL="0" indent="0">
              <a:buNone/>
            </a:pPr>
            <a:r>
              <a:rPr lang="en-US" b="1" dirty="0"/>
              <a:t>Metagovernance</a:t>
            </a:r>
          </a:p>
          <a:p>
            <a:pPr marL="0" indent="0">
              <a:buNone/>
            </a:pPr>
            <a:r>
              <a:rPr lang="en-US" dirty="0"/>
              <a:t>“Government of Governance”</a:t>
            </a:r>
          </a:p>
          <a:p>
            <a:pPr marL="0" indent="0">
              <a:buNone/>
            </a:pPr>
            <a:endParaRPr lang="en-US" dirty="0"/>
          </a:p>
          <a:p>
            <a:r>
              <a:rPr lang="en-US" dirty="0"/>
              <a:t>Metagovernance comes about because there is a need to govern governance</a:t>
            </a:r>
          </a:p>
          <a:p>
            <a:pPr marL="0" indent="0">
              <a:buNone/>
            </a:pPr>
            <a:endParaRPr lang="en-US" dirty="0"/>
          </a:p>
          <a:p>
            <a:r>
              <a:rPr lang="en-US" dirty="0"/>
              <a:t>In the case of many actors interacting in governance, there will be a need for leadership, strategic direction and oversight, steering, unity and coherence, coordination, resource sharing, umpiring and conflict resolution, etc. These are key tasks of </a:t>
            </a:r>
            <a:r>
              <a:rPr lang="en-US" dirty="0" err="1"/>
              <a:t>metagovernance</a:t>
            </a:r>
            <a:r>
              <a:rPr lang="en-US" dirty="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46386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1765"/>
            <a:ext cx="10515600" cy="945515"/>
          </a:xfrm>
        </p:spPr>
        <p:txBody>
          <a:bodyPr/>
          <a:lstStyle/>
          <a:p>
            <a:r>
              <a:rPr lang="en-US" b="1" dirty="0"/>
              <a:t>Background to the DDAs</a:t>
            </a:r>
          </a:p>
        </p:txBody>
      </p:sp>
      <p:sp>
        <p:nvSpPr>
          <p:cNvPr id="3" name="Content Placeholder 2"/>
          <p:cNvSpPr>
            <a:spLocks noGrp="1"/>
          </p:cNvSpPr>
          <p:nvPr>
            <p:ph idx="1"/>
          </p:nvPr>
        </p:nvSpPr>
        <p:spPr>
          <a:xfrm>
            <a:off x="838200" y="1459864"/>
            <a:ext cx="10515600" cy="5001896"/>
          </a:xfrm>
        </p:spPr>
        <p:txBody>
          <a:bodyPr>
            <a:normAutofit lnSpcReduction="10000"/>
          </a:bodyPr>
          <a:lstStyle/>
          <a:p>
            <a:r>
              <a:rPr lang="en-US" dirty="0"/>
              <a:t>Institutional Design created by the DDA Act 2014 (certified December 2014)</a:t>
            </a:r>
          </a:p>
          <a:p>
            <a:r>
              <a:rPr lang="en-US" dirty="0"/>
              <a:t>Created more power and leverage than the OLPLLG provision of the JDPBPC</a:t>
            </a:r>
          </a:p>
          <a:p>
            <a:r>
              <a:rPr lang="en-US" dirty="0"/>
              <a:t>DDAs are statutory authorities assuming a corporate structure &amp; power</a:t>
            </a:r>
          </a:p>
          <a:p>
            <a:r>
              <a:rPr lang="en-US" dirty="0"/>
              <a:t>DDAs are legal creatures that can sue and be sued</a:t>
            </a:r>
          </a:p>
          <a:p>
            <a:r>
              <a:rPr lang="en-US" dirty="0"/>
              <a:t>Can acquire and dispose of property</a:t>
            </a:r>
          </a:p>
          <a:p>
            <a:r>
              <a:rPr lang="en-US" dirty="0"/>
              <a:t>Would have their own procurement arrangement</a:t>
            </a:r>
          </a:p>
          <a:p>
            <a:r>
              <a:rPr lang="en-US" dirty="0"/>
              <a:t>DDAs are part of the decentralized framework set within a unitary system of government</a:t>
            </a:r>
          </a:p>
          <a:p>
            <a:endParaRPr lang="en-US" dirty="0"/>
          </a:p>
        </p:txBody>
      </p:sp>
    </p:spTree>
    <p:extLst>
      <p:ext uri="{BB962C8B-B14F-4D97-AF65-F5344CB8AC3E}">
        <p14:creationId xmlns:p14="http://schemas.microsoft.com/office/powerpoint/2010/main" val="4142314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F3EB601C-1933-D540-B5CE-D93F36DDB118}"/>
              </a:ext>
            </a:extLst>
          </p:cNvPr>
          <p:cNvGraphicFramePr>
            <a:graphicFrameLocks noGrp="1"/>
          </p:cNvGraphicFramePr>
          <p:nvPr>
            <p:ph idx="1"/>
            <p:extLst>
              <p:ext uri="{D42A27DB-BD31-4B8C-83A1-F6EECF244321}">
                <p14:modId xmlns:p14="http://schemas.microsoft.com/office/powerpoint/2010/main" val="3857221005"/>
              </p:ext>
            </p:extLst>
          </p:nvPr>
        </p:nvGraphicFramePr>
        <p:xfrm>
          <a:off x="2023672" y="914400"/>
          <a:ext cx="6865494" cy="5831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a:extLst>
              <a:ext uri="{FF2B5EF4-FFF2-40B4-BE49-F238E27FC236}">
                <a16:creationId xmlns:a16="http://schemas.microsoft.com/office/drawing/2014/main" id="{9DD99E32-DBD7-934F-9B45-9AC1D575C051}"/>
              </a:ext>
            </a:extLst>
          </p:cNvPr>
          <p:cNvSpPr>
            <a:spLocks noGrp="1"/>
          </p:cNvSpPr>
          <p:nvPr>
            <p:ph type="title"/>
          </p:nvPr>
        </p:nvSpPr>
        <p:spPr>
          <a:xfrm>
            <a:off x="838200" y="179883"/>
            <a:ext cx="10515600" cy="569626"/>
          </a:xfrm>
        </p:spPr>
        <p:txBody>
          <a:bodyPr>
            <a:normAutofit fontScale="90000"/>
          </a:bodyPr>
          <a:lstStyle/>
          <a:p>
            <a:r>
              <a:rPr lang="en-US" dirty="0"/>
              <a:t>System of governance prior to 1995</a:t>
            </a:r>
          </a:p>
        </p:txBody>
      </p:sp>
    </p:spTree>
    <p:extLst>
      <p:ext uri="{BB962C8B-B14F-4D97-AF65-F5344CB8AC3E}">
        <p14:creationId xmlns:p14="http://schemas.microsoft.com/office/powerpoint/2010/main" val="1609069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B93678B-808A-AC43-94E4-218F5ED5D47E}"/>
              </a:ext>
            </a:extLst>
          </p:cNvPr>
          <p:cNvGraphicFramePr>
            <a:graphicFrameLocks noGrp="1"/>
          </p:cNvGraphicFramePr>
          <p:nvPr>
            <p:ph idx="1"/>
            <p:extLst>
              <p:ext uri="{D42A27DB-BD31-4B8C-83A1-F6EECF244321}">
                <p14:modId xmlns:p14="http://schemas.microsoft.com/office/powerpoint/2010/main" val="1731656032"/>
              </p:ext>
            </p:extLst>
          </p:nvPr>
        </p:nvGraphicFramePr>
        <p:xfrm>
          <a:off x="2637020" y="899409"/>
          <a:ext cx="7181538" cy="5771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a:extLst>
              <a:ext uri="{FF2B5EF4-FFF2-40B4-BE49-F238E27FC236}">
                <a16:creationId xmlns:a16="http://schemas.microsoft.com/office/drawing/2014/main" id="{A71B61D2-958B-DC48-9AED-78B4781A071E}"/>
              </a:ext>
            </a:extLst>
          </p:cNvPr>
          <p:cNvSpPr>
            <a:spLocks noGrp="1"/>
          </p:cNvSpPr>
          <p:nvPr>
            <p:ph type="title"/>
          </p:nvPr>
        </p:nvSpPr>
        <p:spPr>
          <a:xfrm>
            <a:off x="838200" y="179883"/>
            <a:ext cx="10515600" cy="569626"/>
          </a:xfrm>
        </p:spPr>
        <p:txBody>
          <a:bodyPr>
            <a:normAutofit fontScale="90000"/>
          </a:bodyPr>
          <a:lstStyle/>
          <a:p>
            <a:r>
              <a:rPr lang="en-US" dirty="0"/>
              <a:t>Current system of governance in PNG</a:t>
            </a:r>
          </a:p>
        </p:txBody>
      </p:sp>
    </p:spTree>
    <p:extLst>
      <p:ext uri="{BB962C8B-B14F-4D97-AF65-F5344CB8AC3E}">
        <p14:creationId xmlns:p14="http://schemas.microsoft.com/office/powerpoint/2010/main" val="1838151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B93678B-808A-AC43-94E4-218F5ED5D47E}"/>
              </a:ext>
            </a:extLst>
          </p:cNvPr>
          <p:cNvGraphicFramePr>
            <a:graphicFrameLocks noGrp="1"/>
          </p:cNvGraphicFramePr>
          <p:nvPr>
            <p:ph idx="1"/>
            <p:extLst>
              <p:ext uri="{D42A27DB-BD31-4B8C-83A1-F6EECF244321}">
                <p14:modId xmlns:p14="http://schemas.microsoft.com/office/powerpoint/2010/main" val="2102530751"/>
              </p:ext>
            </p:extLst>
          </p:nvPr>
        </p:nvGraphicFramePr>
        <p:xfrm>
          <a:off x="523405" y="899409"/>
          <a:ext cx="6536962" cy="51865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1">
            <a:extLst>
              <a:ext uri="{FF2B5EF4-FFF2-40B4-BE49-F238E27FC236}">
                <a16:creationId xmlns:a16="http://schemas.microsoft.com/office/drawing/2014/main" id="{44E28AB7-5474-9444-9195-D5EA9F61F8DA}"/>
              </a:ext>
            </a:extLst>
          </p:cNvPr>
          <p:cNvSpPr>
            <a:spLocks noGrp="1"/>
          </p:cNvSpPr>
          <p:nvPr>
            <p:ph type="title"/>
          </p:nvPr>
        </p:nvSpPr>
        <p:spPr>
          <a:xfrm>
            <a:off x="838200" y="179883"/>
            <a:ext cx="10515600" cy="569626"/>
          </a:xfrm>
        </p:spPr>
        <p:txBody>
          <a:bodyPr>
            <a:normAutofit fontScale="90000"/>
          </a:bodyPr>
          <a:lstStyle/>
          <a:p>
            <a:r>
              <a:rPr lang="en-US" dirty="0"/>
              <a:t>Current system of governance in ENB</a:t>
            </a:r>
          </a:p>
        </p:txBody>
      </p:sp>
      <p:sp>
        <p:nvSpPr>
          <p:cNvPr id="2" name="Rectangle 1">
            <a:extLst>
              <a:ext uri="{FF2B5EF4-FFF2-40B4-BE49-F238E27FC236}">
                <a16:creationId xmlns:a16="http://schemas.microsoft.com/office/drawing/2014/main" id="{FBECFA9B-6641-C248-ACC7-A892578848F8}"/>
              </a:ext>
            </a:extLst>
          </p:cNvPr>
          <p:cNvSpPr/>
          <p:nvPr/>
        </p:nvSpPr>
        <p:spPr>
          <a:xfrm>
            <a:off x="6569244" y="2935709"/>
            <a:ext cx="5502442" cy="3785652"/>
          </a:xfrm>
          <a:prstGeom prst="rect">
            <a:avLst/>
          </a:prstGeom>
          <a:solidFill>
            <a:schemeClr val="bg1"/>
          </a:solidFill>
          <a:ln w="19050">
            <a:solidFill>
              <a:schemeClr val="accent1">
                <a:shade val="50000"/>
              </a:schemeClr>
            </a:solidFill>
          </a:ln>
        </p:spPr>
        <p:txBody>
          <a:bodyPr wrap="square">
            <a:spAutoFit/>
          </a:bodyPr>
          <a:lstStyle/>
          <a:p>
            <a:r>
              <a:rPr lang="en-US" sz="2400" dirty="0"/>
              <a:t>I report to the Board but I copy to the Provincial Administrator so that the Provincial Administration is aware of what the District and DDA Board are doing at the District level in terms of service, services to our people…I mean, the system has been there and we are </a:t>
            </a:r>
            <a:r>
              <a:rPr lang="en-US" sz="2400" dirty="0" err="1"/>
              <a:t>utilising</a:t>
            </a:r>
            <a:r>
              <a:rPr lang="en-US" sz="2400" dirty="0"/>
              <a:t> that to communicate and also in terms of reporting as well. </a:t>
            </a:r>
          </a:p>
          <a:p>
            <a:r>
              <a:rPr lang="en-US" sz="2400" dirty="0"/>
              <a:t>(CEO of Kokopo DDA, ENB)</a:t>
            </a:r>
          </a:p>
        </p:txBody>
      </p:sp>
      <p:sp>
        <p:nvSpPr>
          <p:cNvPr id="5" name="Rectangle 4">
            <a:extLst>
              <a:ext uri="{FF2B5EF4-FFF2-40B4-BE49-F238E27FC236}">
                <a16:creationId xmlns:a16="http://schemas.microsoft.com/office/drawing/2014/main" id="{82CF4828-A1C4-1246-9100-C319727A33F6}"/>
              </a:ext>
            </a:extLst>
          </p:cNvPr>
          <p:cNvSpPr/>
          <p:nvPr/>
        </p:nvSpPr>
        <p:spPr>
          <a:xfrm>
            <a:off x="5362928" y="851283"/>
            <a:ext cx="5822431" cy="1938992"/>
          </a:xfrm>
          <a:prstGeom prst="rect">
            <a:avLst/>
          </a:prstGeom>
          <a:ln w="15875">
            <a:solidFill>
              <a:schemeClr val="accent1">
                <a:shade val="50000"/>
              </a:schemeClr>
            </a:solidFill>
          </a:ln>
        </p:spPr>
        <p:txBody>
          <a:bodyPr wrap="square">
            <a:spAutoFit/>
          </a:bodyPr>
          <a:lstStyle/>
          <a:p>
            <a:pPr lvl="1"/>
            <a:r>
              <a:rPr lang="en-US" sz="2400" dirty="0"/>
              <a:t>At the end of the day, they [governors, open members and administrators] are willing to set that [political differences] aside and work together. </a:t>
            </a:r>
          </a:p>
          <a:p>
            <a:pPr lvl="1"/>
            <a:r>
              <a:rPr lang="en-US" sz="2400" dirty="0"/>
              <a:t>(CEO of Kokopo DDA, ENB)</a:t>
            </a:r>
          </a:p>
        </p:txBody>
      </p:sp>
    </p:spTree>
    <p:extLst>
      <p:ext uri="{BB962C8B-B14F-4D97-AF65-F5344CB8AC3E}">
        <p14:creationId xmlns:p14="http://schemas.microsoft.com/office/powerpoint/2010/main" val="3257571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3735</TotalTime>
  <Words>1060</Words>
  <Application>Microsoft Macintosh PowerPoint</Application>
  <PresentationFormat>Widescreen</PresentationFormat>
  <Paragraphs>94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Tahoma</vt:lpstr>
      <vt:lpstr>Times New Roman</vt:lpstr>
      <vt:lpstr>Office Theme</vt:lpstr>
      <vt:lpstr>Decentralization And District Development Authorities: A Metagovernance Perspective</vt:lpstr>
      <vt:lpstr>Introduction</vt:lpstr>
      <vt:lpstr>Approach </vt:lpstr>
      <vt:lpstr>Governance and Metagovernance</vt:lpstr>
      <vt:lpstr>PowerPoint Presentation</vt:lpstr>
      <vt:lpstr>Background to the DDAs</vt:lpstr>
      <vt:lpstr>System of governance prior to 1995</vt:lpstr>
      <vt:lpstr>Current system of governance in PNG</vt:lpstr>
      <vt:lpstr>Current system of governance in ENB</vt:lpstr>
      <vt:lpstr>Proposed system of governance in PNG</vt:lpstr>
      <vt:lpstr>Tools to metagovern governance networks</vt:lpstr>
      <vt:lpstr>PowerPoint Presentation</vt:lpstr>
      <vt:lpstr>Metagovernance in PNG?</vt:lpstr>
      <vt:lpstr>Conclusion</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Lhawang Ugyel</dc:creator>
  <cp:lastModifiedBy>Lhawang Ugyel</cp:lastModifiedBy>
  <cp:revision>121</cp:revision>
  <cp:lastPrinted>2018-06-14T03:48:43Z</cp:lastPrinted>
  <dcterms:created xsi:type="dcterms:W3CDTF">2018-06-11T10:50:16Z</dcterms:created>
  <dcterms:modified xsi:type="dcterms:W3CDTF">2018-06-14T13:49:50Z</dcterms:modified>
</cp:coreProperties>
</file>