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4" r:id="rId3"/>
    <p:sldId id="259" r:id="rId4"/>
    <p:sldId id="257" r:id="rId5"/>
    <p:sldId id="258" r:id="rId6"/>
    <p:sldId id="290" r:id="rId7"/>
    <p:sldId id="260" r:id="rId8"/>
    <p:sldId id="261" r:id="rId9"/>
    <p:sldId id="262" r:id="rId10"/>
    <p:sldId id="263" r:id="rId11"/>
    <p:sldId id="288" r:id="rId12"/>
    <p:sldId id="283" r:id="rId13"/>
    <p:sldId id="282" r:id="rId14"/>
    <p:sldId id="264" r:id="rId15"/>
    <p:sldId id="266" r:id="rId16"/>
    <p:sldId id="267" r:id="rId17"/>
    <p:sldId id="272" r:id="rId18"/>
    <p:sldId id="271" r:id="rId19"/>
    <p:sldId id="273" r:id="rId20"/>
    <p:sldId id="268" r:id="rId21"/>
    <p:sldId id="269" r:id="rId22"/>
    <p:sldId id="285" r:id="rId23"/>
    <p:sldId id="277" r:id="rId24"/>
    <p:sldId id="279" r:id="rId25"/>
    <p:sldId id="280" r:id="rId26"/>
    <p:sldId id="289" r:id="rId27"/>
    <p:sldId id="291" r:id="rId28"/>
    <p:sldId id="270" r:id="rId29"/>
    <p:sldId id="281" r:id="rId30"/>
    <p:sldId id="295" r:id="rId31"/>
    <p:sldId id="296" r:id="rId32"/>
    <p:sldId id="276" r:id="rId33"/>
    <p:sldId id="286" r:id="rId34"/>
    <p:sldId id="292" r:id="rId35"/>
    <p:sldId id="287"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8" autoAdjust="0"/>
    <p:restoredTop sz="94660"/>
  </p:normalViewPr>
  <p:slideViewPr>
    <p:cSldViewPr snapToGrid="0">
      <p:cViewPr>
        <p:scale>
          <a:sx n="66" d="100"/>
          <a:sy n="66" d="100"/>
        </p:scale>
        <p:origin x="82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B6A5D-6D81-4631-8722-87F8653EFAC6}" type="datetimeFigureOut">
              <a:rPr lang="en-AU" smtClean="0"/>
              <a:t>15/06/2018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69734-94A1-42D5-B0C7-68E968851D00}" type="slidenum">
              <a:rPr lang="en-AU" smtClean="0"/>
              <a:t>‹#›</a:t>
            </a:fld>
            <a:endParaRPr lang="en-AU"/>
          </a:p>
        </p:txBody>
      </p:sp>
    </p:spTree>
    <p:extLst>
      <p:ext uri="{BB962C8B-B14F-4D97-AF65-F5344CB8AC3E}">
        <p14:creationId xmlns:p14="http://schemas.microsoft.com/office/powerpoint/2010/main" val="329764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EC57CF0-0F05-40D7-A4CA-AB6F2C287714}" type="datetime1">
              <a:rPr lang="en-AU" smtClean="0"/>
              <a:t>15/06/2018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33238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794238-3304-4DE2-8682-230E01216FB3}" type="datetime1">
              <a:rPr lang="en-AU" smtClean="0"/>
              <a:t>15/06/2018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8147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B9D107-BFCB-4F61-A794-305053058278}" type="datetime1">
              <a:rPr lang="en-AU" smtClean="0"/>
              <a:t>15/06/2018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129031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7BBE68C-3A48-4B06-91A9-D5D9A29D1582}" type="datetime1">
              <a:rPr lang="en-AU" smtClean="0"/>
              <a:t>15/06/2018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7760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E3078-F435-49A9-9F75-D8A0A825EF02}" type="datetime1">
              <a:rPr lang="en-AU" smtClean="0"/>
              <a:t>15/06/2018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61675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311BF4E-E0B9-43A3-B783-EE55961FD16B}" type="datetime1">
              <a:rPr lang="en-AU" smtClean="0"/>
              <a:t>15/06/2018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0279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701D179-A86A-4807-AA2A-70C0F84B748C}" type="datetime1">
              <a:rPr lang="en-AU" smtClean="0"/>
              <a:t>15/06/2018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67122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31859AB-875C-4C76-9725-BA448243C7DF}" type="datetime1">
              <a:rPr lang="en-AU" smtClean="0"/>
              <a:t>15/06/2018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74256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F588F-5911-4A71-9886-386FA7635A53}" type="datetime1">
              <a:rPr lang="en-AU" smtClean="0"/>
              <a:t>15/06/2018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234410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43A29-31BB-409C-9D3E-872558FFCC6A}" type="datetime1">
              <a:rPr lang="en-AU" smtClean="0"/>
              <a:t>15/06/2018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1341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1B6B8-59D0-4781-BFEC-F0FAF684518E}" type="datetime1">
              <a:rPr lang="en-AU" smtClean="0"/>
              <a:t>15/06/2018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9A46E-C31E-4543-93EB-5B4EA72C9AA4}" type="slidenum">
              <a:rPr lang="en-AU" smtClean="0"/>
              <a:t>‹#›</a:t>
            </a:fld>
            <a:endParaRPr lang="en-AU"/>
          </a:p>
        </p:txBody>
      </p:sp>
    </p:spTree>
    <p:extLst>
      <p:ext uri="{BB962C8B-B14F-4D97-AF65-F5344CB8AC3E}">
        <p14:creationId xmlns:p14="http://schemas.microsoft.com/office/powerpoint/2010/main" val="323685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DD8DA-73D3-49AE-BC79-4740F3A5D325}" type="datetime1">
              <a:rPr lang="en-AU" smtClean="0"/>
              <a:t>15/06/2018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9A46E-C31E-4543-93EB-5B4EA72C9AA4}" type="slidenum">
              <a:rPr lang="en-AU" smtClean="0"/>
              <a:t>‹#›</a:t>
            </a:fld>
            <a:endParaRPr lang="en-AU"/>
          </a:p>
        </p:txBody>
      </p:sp>
    </p:spTree>
    <p:extLst>
      <p:ext uri="{BB962C8B-B14F-4D97-AF65-F5344CB8AC3E}">
        <p14:creationId xmlns:p14="http://schemas.microsoft.com/office/powerpoint/2010/main" val="76675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Why is PNG’s government resource revenue so low?</a:t>
            </a:r>
          </a:p>
        </p:txBody>
      </p:sp>
      <p:sp>
        <p:nvSpPr>
          <p:cNvPr id="3" name="Subtitle 2"/>
          <p:cNvSpPr>
            <a:spLocks noGrp="1"/>
          </p:cNvSpPr>
          <p:nvPr>
            <p:ph type="subTitle" idx="1"/>
          </p:nvPr>
        </p:nvSpPr>
        <p:spPr/>
        <p:txBody>
          <a:bodyPr/>
          <a:lstStyle/>
          <a:p>
            <a:r>
              <a:rPr lang="en-AU" dirty="0"/>
              <a:t>Stephen Howes</a:t>
            </a:r>
          </a:p>
          <a:p>
            <a:r>
              <a:rPr lang="en-AU" dirty="0"/>
              <a:t>Development Policy Centre ANU</a:t>
            </a:r>
          </a:p>
        </p:txBody>
      </p:sp>
      <p:sp>
        <p:nvSpPr>
          <p:cNvPr id="4" name="Slide Number Placeholder 3"/>
          <p:cNvSpPr>
            <a:spLocks noGrp="1"/>
          </p:cNvSpPr>
          <p:nvPr>
            <p:ph type="sldNum" sz="quarter" idx="12"/>
          </p:nvPr>
        </p:nvSpPr>
        <p:spPr/>
        <p:txBody>
          <a:bodyPr/>
          <a:lstStyle/>
          <a:p>
            <a:fld id="{3199A46E-C31E-4543-93EB-5B4EA72C9AA4}" type="slidenum">
              <a:rPr lang="en-AU" smtClean="0"/>
              <a:t>1</a:t>
            </a:fld>
            <a:endParaRPr lang="en-AU"/>
          </a:p>
        </p:txBody>
      </p:sp>
    </p:spTree>
    <p:extLst>
      <p:ext uri="{BB962C8B-B14F-4D97-AF65-F5344CB8AC3E}">
        <p14:creationId xmlns:p14="http://schemas.microsoft.com/office/powerpoint/2010/main" val="49570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677" y="98948"/>
            <a:ext cx="10515600" cy="1325563"/>
          </a:xfrm>
        </p:spPr>
        <p:txBody>
          <a:bodyPr/>
          <a:lstStyle/>
          <a:p>
            <a:r>
              <a:rPr lang="en-AU" dirty="0"/>
              <a:t>Low prices?</a:t>
            </a:r>
          </a:p>
        </p:txBody>
      </p:sp>
      <p:pic>
        <p:nvPicPr>
          <p:cNvPr id="4" name="Content Placeholder 3"/>
          <p:cNvPicPr>
            <a:picLocks noGrp="1" noChangeAspect="1"/>
          </p:cNvPicPr>
          <p:nvPr>
            <p:ph idx="1"/>
          </p:nvPr>
        </p:nvPicPr>
        <p:blipFill>
          <a:blip r:embed="rId2"/>
          <a:stretch>
            <a:fillRect/>
          </a:stretch>
        </p:blipFill>
        <p:spPr>
          <a:xfrm>
            <a:off x="5048250" y="491404"/>
            <a:ext cx="6534150" cy="6194907"/>
          </a:xfrm>
          <a:prstGeom prst="rect">
            <a:avLst/>
          </a:prstGeom>
        </p:spPr>
      </p:pic>
      <p:sp>
        <p:nvSpPr>
          <p:cNvPr id="8" name="TextBox 7"/>
          <p:cNvSpPr txBox="1"/>
          <p:nvPr/>
        </p:nvSpPr>
        <p:spPr>
          <a:xfrm>
            <a:off x="838200" y="5753203"/>
            <a:ext cx="3228576" cy="369332"/>
          </a:xfrm>
          <a:prstGeom prst="rect">
            <a:avLst/>
          </a:prstGeom>
          <a:noFill/>
        </p:spPr>
        <p:txBody>
          <a:bodyPr wrap="none" rtlCol="0">
            <a:spAutoFit/>
          </a:bodyPr>
          <a:lstStyle/>
          <a:p>
            <a:r>
              <a:rPr lang="en-AU" dirty="0"/>
              <a:t>Source: PNG 2018 Budget, Vol. 1</a:t>
            </a:r>
          </a:p>
        </p:txBody>
      </p:sp>
      <p:sp>
        <p:nvSpPr>
          <p:cNvPr id="9" name="Slide Number Placeholder 8"/>
          <p:cNvSpPr>
            <a:spLocks noGrp="1"/>
          </p:cNvSpPr>
          <p:nvPr>
            <p:ph type="sldNum" sz="quarter" idx="12"/>
          </p:nvPr>
        </p:nvSpPr>
        <p:spPr/>
        <p:txBody>
          <a:bodyPr/>
          <a:lstStyle/>
          <a:p>
            <a:fld id="{3199A46E-C31E-4543-93EB-5B4EA72C9AA4}" type="slidenum">
              <a:rPr lang="en-AU" smtClean="0"/>
              <a:t>10</a:t>
            </a:fld>
            <a:endParaRPr lang="en-AU"/>
          </a:p>
        </p:txBody>
      </p:sp>
    </p:spTree>
    <p:extLst>
      <p:ext uri="{BB962C8B-B14F-4D97-AF65-F5344CB8AC3E}">
        <p14:creationId xmlns:p14="http://schemas.microsoft.com/office/powerpoint/2010/main" val="315008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677" y="98948"/>
            <a:ext cx="10515600" cy="1325563"/>
          </a:xfrm>
        </p:spPr>
        <p:txBody>
          <a:bodyPr/>
          <a:lstStyle/>
          <a:p>
            <a:r>
              <a:rPr lang="en-AU" dirty="0"/>
              <a:t>But now recovering</a:t>
            </a:r>
          </a:p>
        </p:txBody>
      </p:sp>
      <p:pic>
        <p:nvPicPr>
          <p:cNvPr id="5" name="Picture 4"/>
          <p:cNvPicPr>
            <a:picLocks noChangeAspect="1"/>
          </p:cNvPicPr>
          <p:nvPr/>
        </p:nvPicPr>
        <p:blipFill>
          <a:blip r:embed="rId2"/>
          <a:stretch>
            <a:fillRect/>
          </a:stretch>
        </p:blipFill>
        <p:spPr>
          <a:xfrm>
            <a:off x="372533" y="2794845"/>
            <a:ext cx="3655137" cy="2066821"/>
          </a:xfrm>
          <a:prstGeom prst="rect">
            <a:avLst/>
          </a:prstGeom>
        </p:spPr>
      </p:pic>
      <p:pic>
        <p:nvPicPr>
          <p:cNvPr id="6" name="Picture 5"/>
          <p:cNvPicPr>
            <a:picLocks noChangeAspect="1"/>
          </p:cNvPicPr>
          <p:nvPr/>
        </p:nvPicPr>
        <p:blipFill>
          <a:blip r:embed="rId3"/>
          <a:stretch>
            <a:fillRect/>
          </a:stretch>
        </p:blipFill>
        <p:spPr>
          <a:xfrm>
            <a:off x="4157048" y="2794845"/>
            <a:ext cx="3332421" cy="2244474"/>
          </a:xfrm>
          <a:prstGeom prst="rect">
            <a:avLst/>
          </a:prstGeom>
        </p:spPr>
      </p:pic>
      <p:pic>
        <p:nvPicPr>
          <p:cNvPr id="7" name="Picture 6"/>
          <p:cNvPicPr>
            <a:picLocks noChangeAspect="1"/>
          </p:cNvPicPr>
          <p:nvPr/>
        </p:nvPicPr>
        <p:blipFill>
          <a:blip r:embed="rId4"/>
          <a:stretch>
            <a:fillRect/>
          </a:stretch>
        </p:blipFill>
        <p:spPr>
          <a:xfrm>
            <a:off x="7756049" y="2794845"/>
            <a:ext cx="4063418" cy="2376646"/>
          </a:xfrm>
          <a:prstGeom prst="rect">
            <a:avLst/>
          </a:prstGeom>
        </p:spPr>
      </p:pic>
      <p:sp>
        <p:nvSpPr>
          <p:cNvPr id="8" name="TextBox 7"/>
          <p:cNvSpPr txBox="1"/>
          <p:nvPr/>
        </p:nvSpPr>
        <p:spPr>
          <a:xfrm>
            <a:off x="838200" y="5753203"/>
            <a:ext cx="3228576" cy="369332"/>
          </a:xfrm>
          <a:prstGeom prst="rect">
            <a:avLst/>
          </a:prstGeom>
          <a:noFill/>
        </p:spPr>
        <p:txBody>
          <a:bodyPr wrap="none" rtlCol="0">
            <a:spAutoFit/>
          </a:bodyPr>
          <a:lstStyle/>
          <a:p>
            <a:r>
              <a:rPr lang="en-AU" dirty="0"/>
              <a:t>Source: PNG 2018 Budget, Vol. 1</a:t>
            </a:r>
          </a:p>
        </p:txBody>
      </p:sp>
      <p:sp>
        <p:nvSpPr>
          <p:cNvPr id="9" name="Slide Number Placeholder 8"/>
          <p:cNvSpPr>
            <a:spLocks noGrp="1"/>
          </p:cNvSpPr>
          <p:nvPr>
            <p:ph type="sldNum" sz="quarter" idx="12"/>
          </p:nvPr>
        </p:nvSpPr>
        <p:spPr/>
        <p:txBody>
          <a:bodyPr/>
          <a:lstStyle/>
          <a:p>
            <a:fld id="{3199A46E-C31E-4543-93EB-5B4EA72C9AA4}" type="slidenum">
              <a:rPr lang="en-AU" smtClean="0"/>
              <a:t>11</a:t>
            </a:fld>
            <a:endParaRPr lang="en-AU"/>
          </a:p>
        </p:txBody>
      </p:sp>
      <p:sp>
        <p:nvSpPr>
          <p:cNvPr id="10" name="TextBox 9"/>
          <p:cNvSpPr txBox="1"/>
          <p:nvPr/>
        </p:nvSpPr>
        <p:spPr>
          <a:xfrm>
            <a:off x="1832002" y="2266203"/>
            <a:ext cx="1240971" cy="369332"/>
          </a:xfrm>
          <a:prstGeom prst="rect">
            <a:avLst/>
          </a:prstGeom>
          <a:noFill/>
        </p:spPr>
        <p:txBody>
          <a:bodyPr wrap="square" rtlCol="0">
            <a:spAutoFit/>
          </a:bodyPr>
          <a:lstStyle/>
          <a:p>
            <a:r>
              <a:rPr lang="en-AU" dirty="0"/>
              <a:t>Copper</a:t>
            </a:r>
          </a:p>
        </p:txBody>
      </p:sp>
      <p:sp>
        <p:nvSpPr>
          <p:cNvPr id="11" name="TextBox 10"/>
          <p:cNvSpPr txBox="1"/>
          <p:nvPr/>
        </p:nvSpPr>
        <p:spPr>
          <a:xfrm>
            <a:off x="5475514" y="2266203"/>
            <a:ext cx="1240971" cy="369332"/>
          </a:xfrm>
          <a:prstGeom prst="rect">
            <a:avLst/>
          </a:prstGeom>
          <a:noFill/>
        </p:spPr>
        <p:txBody>
          <a:bodyPr wrap="square" rtlCol="0">
            <a:spAutoFit/>
          </a:bodyPr>
          <a:lstStyle/>
          <a:p>
            <a:r>
              <a:rPr lang="en-AU" dirty="0"/>
              <a:t>Oil</a:t>
            </a:r>
          </a:p>
        </p:txBody>
      </p:sp>
      <p:sp>
        <p:nvSpPr>
          <p:cNvPr id="12" name="TextBox 11"/>
          <p:cNvSpPr txBox="1"/>
          <p:nvPr/>
        </p:nvSpPr>
        <p:spPr>
          <a:xfrm>
            <a:off x="9361714" y="2266203"/>
            <a:ext cx="1240971" cy="369332"/>
          </a:xfrm>
          <a:prstGeom prst="rect">
            <a:avLst/>
          </a:prstGeom>
          <a:noFill/>
        </p:spPr>
        <p:txBody>
          <a:bodyPr wrap="square" rtlCol="0">
            <a:spAutoFit/>
          </a:bodyPr>
          <a:lstStyle/>
          <a:p>
            <a:r>
              <a:rPr lang="en-AU" dirty="0"/>
              <a:t>Gold</a:t>
            </a:r>
          </a:p>
        </p:txBody>
      </p:sp>
    </p:spTree>
    <p:extLst>
      <p:ext uri="{BB962C8B-B14F-4D97-AF65-F5344CB8AC3E}">
        <p14:creationId xmlns:p14="http://schemas.microsoft.com/office/powerpoint/2010/main" val="366364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90" y="225166"/>
            <a:ext cx="10515600" cy="1325563"/>
          </a:xfrm>
        </p:spPr>
        <p:txBody>
          <a:bodyPr/>
          <a:lstStyle/>
          <a:p>
            <a:r>
              <a:rPr lang="en-AU" dirty="0"/>
              <a:t>Commodity prices currently look more like the 00s than the 90s</a:t>
            </a:r>
          </a:p>
        </p:txBody>
      </p:sp>
      <p:pic>
        <p:nvPicPr>
          <p:cNvPr id="4" name="Content Placeholder 3"/>
          <p:cNvPicPr>
            <a:picLocks noGrp="1" noChangeAspect="1"/>
          </p:cNvPicPr>
          <p:nvPr>
            <p:ph idx="1"/>
          </p:nvPr>
        </p:nvPicPr>
        <p:blipFill rotWithShape="1">
          <a:blip r:embed="rId2"/>
          <a:srcRect l="57069" t="19740" r="9569" b="39853"/>
          <a:stretch/>
        </p:blipFill>
        <p:spPr>
          <a:xfrm>
            <a:off x="681136" y="1669143"/>
            <a:ext cx="10929508" cy="4764832"/>
          </a:xfrm>
          <a:prstGeom prst="rect">
            <a:avLst/>
          </a:prstGeom>
        </p:spPr>
      </p:pic>
      <p:sp>
        <p:nvSpPr>
          <p:cNvPr id="5" name="Rectangle 4"/>
          <p:cNvSpPr/>
          <p:nvPr/>
        </p:nvSpPr>
        <p:spPr>
          <a:xfrm>
            <a:off x="7268046" y="6419461"/>
            <a:ext cx="4411272" cy="369332"/>
          </a:xfrm>
          <a:prstGeom prst="rect">
            <a:avLst/>
          </a:prstGeom>
        </p:spPr>
        <p:txBody>
          <a:bodyPr wrap="none">
            <a:spAutoFit/>
          </a:bodyPr>
          <a:lstStyle/>
          <a:p>
            <a:r>
              <a:rPr lang="en-AU" dirty="0"/>
              <a:t>https://www.indexmundi.com/commodities/</a:t>
            </a:r>
          </a:p>
        </p:txBody>
      </p:sp>
      <p:sp>
        <p:nvSpPr>
          <p:cNvPr id="6" name="Slide Number Placeholder 5"/>
          <p:cNvSpPr>
            <a:spLocks noGrp="1"/>
          </p:cNvSpPr>
          <p:nvPr>
            <p:ph type="sldNum" sz="quarter" idx="12"/>
          </p:nvPr>
        </p:nvSpPr>
        <p:spPr/>
        <p:txBody>
          <a:bodyPr/>
          <a:lstStyle/>
          <a:p>
            <a:fld id="{3199A46E-C31E-4543-93EB-5B4EA72C9AA4}" type="slidenum">
              <a:rPr lang="en-AU" smtClean="0"/>
              <a:t>12</a:t>
            </a:fld>
            <a:endParaRPr lang="en-AU"/>
          </a:p>
        </p:txBody>
      </p:sp>
    </p:spTree>
    <p:extLst>
      <p:ext uri="{BB962C8B-B14F-4D97-AF65-F5344CB8AC3E}">
        <p14:creationId xmlns:p14="http://schemas.microsoft.com/office/powerpoint/2010/main" val="262231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Gold price over the long term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6011" y="1825625"/>
            <a:ext cx="6899978" cy="4351338"/>
          </a:xfrm>
        </p:spPr>
      </p:pic>
      <p:sp>
        <p:nvSpPr>
          <p:cNvPr id="5" name="Rectangle 4"/>
          <p:cNvSpPr/>
          <p:nvPr/>
        </p:nvSpPr>
        <p:spPr>
          <a:xfrm>
            <a:off x="4699519" y="6311900"/>
            <a:ext cx="8018106" cy="369332"/>
          </a:xfrm>
          <a:prstGeom prst="rect">
            <a:avLst/>
          </a:prstGeom>
        </p:spPr>
        <p:txBody>
          <a:bodyPr wrap="square">
            <a:spAutoFit/>
          </a:bodyPr>
          <a:lstStyle/>
          <a:p>
            <a:r>
              <a:rPr lang="en-AU" dirty="0"/>
              <a:t>http://www.macrotrends.net/1333/historical-gold-prices-100-year-chart</a:t>
            </a:r>
          </a:p>
        </p:txBody>
      </p:sp>
      <p:sp>
        <p:nvSpPr>
          <p:cNvPr id="3" name="Slide Number Placeholder 2"/>
          <p:cNvSpPr>
            <a:spLocks noGrp="1"/>
          </p:cNvSpPr>
          <p:nvPr>
            <p:ph type="sldNum" sz="quarter" idx="12"/>
          </p:nvPr>
        </p:nvSpPr>
        <p:spPr/>
        <p:txBody>
          <a:bodyPr/>
          <a:lstStyle/>
          <a:p>
            <a:fld id="{3199A46E-C31E-4543-93EB-5B4EA72C9AA4}" type="slidenum">
              <a:rPr lang="en-AU" smtClean="0"/>
              <a:t>13</a:t>
            </a:fld>
            <a:endParaRPr lang="en-AU"/>
          </a:p>
        </p:txBody>
      </p:sp>
    </p:spTree>
    <p:extLst>
      <p:ext uri="{BB962C8B-B14F-4D97-AF65-F5344CB8AC3E}">
        <p14:creationId xmlns:p14="http://schemas.microsoft.com/office/powerpoint/2010/main" val="426590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New projects?</a:t>
            </a:r>
          </a:p>
        </p:txBody>
      </p:sp>
      <p:sp>
        <p:nvSpPr>
          <p:cNvPr id="3" name="Content Placeholder 2"/>
          <p:cNvSpPr>
            <a:spLocks noGrp="1"/>
          </p:cNvSpPr>
          <p:nvPr>
            <p:ph idx="1"/>
          </p:nvPr>
        </p:nvSpPr>
        <p:spPr/>
        <p:txBody>
          <a:bodyPr/>
          <a:lstStyle/>
          <a:p>
            <a:r>
              <a:rPr lang="en-AU" dirty="0"/>
              <a:t>PNG LNG - very new: 2014</a:t>
            </a:r>
          </a:p>
          <a:p>
            <a:r>
              <a:rPr lang="en-AU" dirty="0" err="1"/>
              <a:t>Ramu</a:t>
            </a:r>
            <a:r>
              <a:rPr lang="en-AU" dirty="0"/>
              <a:t> Nico – 5+years old: 2012</a:t>
            </a:r>
          </a:p>
          <a:p>
            <a:r>
              <a:rPr lang="en-AU" dirty="0"/>
              <a:t>Hidden Valley – 10 years old: 2009</a:t>
            </a:r>
          </a:p>
          <a:p>
            <a:r>
              <a:rPr lang="en-AU" dirty="0" err="1"/>
              <a:t>Lihir</a:t>
            </a:r>
            <a:r>
              <a:rPr lang="en-AU" dirty="0"/>
              <a:t>: 20 years old: 1997</a:t>
            </a:r>
          </a:p>
          <a:p>
            <a:r>
              <a:rPr lang="en-AU" dirty="0"/>
              <a:t>Highlands oil: 1992</a:t>
            </a:r>
          </a:p>
          <a:p>
            <a:r>
              <a:rPr lang="en-AU" dirty="0" err="1"/>
              <a:t>Porgera</a:t>
            </a:r>
            <a:r>
              <a:rPr lang="en-AU" dirty="0"/>
              <a:t> – Almost 30 years old: 1989</a:t>
            </a:r>
          </a:p>
          <a:p>
            <a:r>
              <a:rPr lang="en-AU" dirty="0"/>
              <a:t>Ok </a:t>
            </a:r>
            <a:r>
              <a:rPr lang="en-AU" dirty="0" err="1"/>
              <a:t>Tedi</a:t>
            </a:r>
            <a:r>
              <a:rPr lang="en-AU" dirty="0"/>
              <a:t>: 30+ years old: 1984</a:t>
            </a:r>
          </a:p>
        </p:txBody>
      </p:sp>
      <p:sp>
        <p:nvSpPr>
          <p:cNvPr id="4" name="Slide Number Placeholder 3"/>
          <p:cNvSpPr>
            <a:spLocks noGrp="1"/>
          </p:cNvSpPr>
          <p:nvPr>
            <p:ph type="sldNum" sz="quarter" idx="12"/>
          </p:nvPr>
        </p:nvSpPr>
        <p:spPr/>
        <p:txBody>
          <a:bodyPr/>
          <a:lstStyle/>
          <a:p>
            <a:fld id="{3199A46E-C31E-4543-93EB-5B4EA72C9AA4}" type="slidenum">
              <a:rPr lang="en-AU" smtClean="0"/>
              <a:t>14</a:t>
            </a:fld>
            <a:endParaRPr lang="en-AU"/>
          </a:p>
        </p:txBody>
      </p:sp>
    </p:spTree>
    <p:extLst>
      <p:ext uri="{BB962C8B-B14F-4D97-AF65-F5344CB8AC3E}">
        <p14:creationId xmlns:p14="http://schemas.microsoft.com/office/powerpoint/2010/main" val="80378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generous taxation regime?</a:t>
            </a:r>
          </a:p>
        </p:txBody>
      </p:sp>
      <p:sp>
        <p:nvSpPr>
          <p:cNvPr id="3" name="Content Placeholder 2"/>
          <p:cNvSpPr>
            <a:spLocks noGrp="1"/>
          </p:cNvSpPr>
          <p:nvPr>
            <p:ph idx="1"/>
          </p:nvPr>
        </p:nvSpPr>
        <p:spPr/>
        <p:txBody>
          <a:bodyPr>
            <a:normAutofit fontScale="92500" lnSpcReduction="20000"/>
          </a:bodyPr>
          <a:lstStyle/>
          <a:p>
            <a:r>
              <a:rPr lang="en-AU" dirty="0"/>
              <a:t>E.g. </a:t>
            </a:r>
            <a:r>
              <a:rPr lang="en-AU" dirty="0" err="1"/>
              <a:t>Ramu</a:t>
            </a:r>
            <a:r>
              <a:rPr lang="en-AU" dirty="0"/>
              <a:t> Nico 10 year tax holiday.</a:t>
            </a:r>
          </a:p>
          <a:p>
            <a:r>
              <a:rPr lang="en-AU" dirty="0"/>
              <a:t>IMF &amp; PNG Tax Review: “A key finding of the Review consistent with IMF advice is that tax arrangements for the mining and petroleum sector are very generous compared to other resource rich countries and do not reflect the maturity of PNG’s mining and petroleum sector. This is due to project specific arrangements and general tax incentives that have eroded potential government revenue.” (Tax Review p. 90)</a:t>
            </a:r>
          </a:p>
          <a:p>
            <a:r>
              <a:rPr lang="en-AU" dirty="0"/>
              <a:t>But PNG Tax Review Issues paper on mining rates: “These rates also compare with the average rates found in other mining jurisdictions. Although they are concessionary rates with regard to the general taxation provisions for PNG, the rates for company income tax and dividend withholding tax are, apart from the level of royalties, broadly in line with those of other mining countries.” </a:t>
            </a:r>
          </a:p>
        </p:txBody>
      </p:sp>
      <p:sp>
        <p:nvSpPr>
          <p:cNvPr id="8" name="Slide Number Placeholder 7"/>
          <p:cNvSpPr>
            <a:spLocks noGrp="1"/>
          </p:cNvSpPr>
          <p:nvPr>
            <p:ph type="sldNum" sz="quarter" idx="12"/>
          </p:nvPr>
        </p:nvSpPr>
        <p:spPr/>
        <p:txBody>
          <a:bodyPr/>
          <a:lstStyle/>
          <a:p>
            <a:fld id="{3199A46E-C31E-4543-93EB-5B4EA72C9AA4}" type="slidenum">
              <a:rPr lang="en-AU" smtClean="0"/>
              <a:t>15</a:t>
            </a:fld>
            <a:endParaRPr lang="en-AU"/>
          </a:p>
        </p:txBody>
      </p:sp>
    </p:spTree>
    <p:extLst>
      <p:ext uri="{BB962C8B-B14F-4D97-AF65-F5344CB8AC3E}">
        <p14:creationId xmlns:p14="http://schemas.microsoft.com/office/powerpoint/2010/main" val="395155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Project-by-project analysis</a:t>
            </a:r>
          </a:p>
        </p:txBody>
      </p:sp>
      <p:sp>
        <p:nvSpPr>
          <p:cNvPr id="3" name="Content Placeholder 2"/>
          <p:cNvSpPr>
            <a:spLocks noGrp="1"/>
          </p:cNvSpPr>
          <p:nvPr>
            <p:ph idx="1"/>
          </p:nvPr>
        </p:nvSpPr>
        <p:spPr/>
        <p:txBody>
          <a:bodyPr/>
          <a:lstStyle/>
          <a:p>
            <a:r>
              <a:rPr lang="en-AU" dirty="0"/>
              <a:t>PNG LNG</a:t>
            </a:r>
          </a:p>
          <a:p>
            <a:r>
              <a:rPr lang="en-AU" dirty="0" err="1"/>
              <a:t>Lihir</a:t>
            </a:r>
            <a:endParaRPr lang="en-AU" dirty="0"/>
          </a:p>
          <a:p>
            <a:r>
              <a:rPr lang="en-AU" dirty="0"/>
              <a:t>Ok </a:t>
            </a:r>
            <a:r>
              <a:rPr lang="en-AU" dirty="0" err="1"/>
              <a:t>Tedi</a:t>
            </a:r>
            <a:endParaRPr lang="en-AU" dirty="0"/>
          </a:p>
          <a:p>
            <a:endParaRPr lang="en-AU" dirty="0"/>
          </a:p>
          <a:p>
            <a:r>
              <a:rPr lang="en-AU" dirty="0"/>
              <a:t>Note: analysis </a:t>
            </a:r>
            <a:r>
              <a:rPr lang="en-AU" i="1" dirty="0"/>
              <a:t>entirely </a:t>
            </a:r>
            <a:r>
              <a:rPr lang="en-AU" dirty="0"/>
              <a:t>based on information in the public domain.</a:t>
            </a:r>
          </a:p>
        </p:txBody>
      </p:sp>
      <p:sp>
        <p:nvSpPr>
          <p:cNvPr id="4" name="Slide Number Placeholder 3"/>
          <p:cNvSpPr>
            <a:spLocks noGrp="1"/>
          </p:cNvSpPr>
          <p:nvPr>
            <p:ph type="sldNum" sz="quarter" idx="12"/>
          </p:nvPr>
        </p:nvSpPr>
        <p:spPr/>
        <p:txBody>
          <a:bodyPr/>
          <a:lstStyle/>
          <a:p>
            <a:fld id="{3199A46E-C31E-4543-93EB-5B4EA72C9AA4}" type="slidenum">
              <a:rPr lang="en-AU" smtClean="0"/>
              <a:t>16</a:t>
            </a:fld>
            <a:endParaRPr lang="en-AU"/>
          </a:p>
        </p:txBody>
      </p:sp>
    </p:spTree>
    <p:extLst>
      <p:ext uri="{BB962C8B-B14F-4D97-AF65-F5344CB8AC3E}">
        <p14:creationId xmlns:p14="http://schemas.microsoft.com/office/powerpoint/2010/main" val="271710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importance of PNG LNG</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767078" y="1511559"/>
            <a:ext cx="7986407" cy="4800341"/>
          </a:xfrm>
          <a:prstGeom prst="rect">
            <a:avLst/>
          </a:prstGeom>
        </p:spPr>
      </p:pic>
      <p:sp>
        <p:nvSpPr>
          <p:cNvPr id="5" name="Slide Number Placeholder 4"/>
          <p:cNvSpPr>
            <a:spLocks noGrp="1"/>
          </p:cNvSpPr>
          <p:nvPr>
            <p:ph type="sldNum" sz="quarter" idx="12"/>
          </p:nvPr>
        </p:nvSpPr>
        <p:spPr/>
        <p:txBody>
          <a:bodyPr/>
          <a:lstStyle/>
          <a:p>
            <a:fld id="{3199A46E-C31E-4543-93EB-5B4EA72C9AA4}" type="slidenum">
              <a:rPr lang="en-AU" smtClean="0"/>
              <a:t>17</a:t>
            </a:fld>
            <a:endParaRPr lang="en-AU"/>
          </a:p>
        </p:txBody>
      </p:sp>
      <p:sp>
        <p:nvSpPr>
          <p:cNvPr id="6" name="TextBox 5"/>
          <p:cNvSpPr txBox="1"/>
          <p:nvPr/>
        </p:nvSpPr>
        <p:spPr>
          <a:xfrm>
            <a:off x="9218644" y="6356350"/>
            <a:ext cx="2528596" cy="369332"/>
          </a:xfrm>
          <a:prstGeom prst="rect">
            <a:avLst/>
          </a:prstGeom>
          <a:noFill/>
        </p:spPr>
        <p:txBody>
          <a:bodyPr wrap="square" rtlCol="0">
            <a:spAutoFit/>
          </a:bodyPr>
          <a:lstStyle/>
          <a:p>
            <a:r>
              <a:rPr lang="en-AU" dirty="0"/>
              <a:t>Source: BPNG</a:t>
            </a:r>
          </a:p>
        </p:txBody>
      </p:sp>
    </p:spTree>
    <p:extLst>
      <p:ext uri="{BB962C8B-B14F-4D97-AF65-F5344CB8AC3E}">
        <p14:creationId xmlns:p14="http://schemas.microsoft.com/office/powerpoint/2010/main" val="382313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importance of </a:t>
            </a:r>
            <a:r>
              <a:rPr lang="en-AU" dirty="0" err="1"/>
              <a:t>Lihir</a:t>
            </a:r>
            <a:r>
              <a:rPr lang="en-AU" dirty="0"/>
              <a:t> and Ok </a:t>
            </a:r>
            <a:r>
              <a:rPr lang="en-AU" dirty="0" err="1"/>
              <a:t>Tedi</a:t>
            </a:r>
            <a:endParaRPr lang="en-AU" dirty="0"/>
          </a:p>
        </p:txBody>
      </p:sp>
      <p:pic>
        <p:nvPicPr>
          <p:cNvPr id="4" name="Content Placeholder 3"/>
          <p:cNvPicPr>
            <a:picLocks noGrp="1" noChangeAspect="1"/>
          </p:cNvPicPr>
          <p:nvPr>
            <p:ph idx="1"/>
          </p:nvPr>
        </p:nvPicPr>
        <p:blipFill>
          <a:blip r:embed="rId2"/>
          <a:stretch>
            <a:fillRect/>
          </a:stretch>
        </p:blipFill>
        <p:spPr>
          <a:xfrm>
            <a:off x="2403909" y="1825625"/>
            <a:ext cx="7384181" cy="4351338"/>
          </a:xfrm>
          <a:prstGeom prst="rect">
            <a:avLst/>
          </a:prstGeom>
        </p:spPr>
      </p:pic>
      <p:sp>
        <p:nvSpPr>
          <p:cNvPr id="5" name="TextBox 4"/>
          <p:cNvSpPr txBox="1"/>
          <p:nvPr/>
        </p:nvSpPr>
        <p:spPr>
          <a:xfrm>
            <a:off x="6874625" y="6359236"/>
            <a:ext cx="3483033" cy="369332"/>
          </a:xfrm>
          <a:prstGeom prst="rect">
            <a:avLst/>
          </a:prstGeom>
          <a:noFill/>
        </p:spPr>
        <p:txBody>
          <a:bodyPr wrap="square" rtlCol="0">
            <a:spAutoFit/>
          </a:bodyPr>
          <a:lstStyle/>
          <a:p>
            <a:r>
              <a:rPr lang="en-AU" dirty="0"/>
              <a:t>Source: EITI 2016</a:t>
            </a:r>
          </a:p>
        </p:txBody>
      </p:sp>
      <p:sp>
        <p:nvSpPr>
          <p:cNvPr id="6" name="Slide Number Placeholder 5"/>
          <p:cNvSpPr>
            <a:spLocks noGrp="1"/>
          </p:cNvSpPr>
          <p:nvPr>
            <p:ph type="sldNum" sz="quarter" idx="12"/>
          </p:nvPr>
        </p:nvSpPr>
        <p:spPr/>
        <p:txBody>
          <a:bodyPr/>
          <a:lstStyle/>
          <a:p>
            <a:fld id="{3199A46E-C31E-4543-93EB-5B4EA72C9AA4}" type="slidenum">
              <a:rPr lang="en-AU" smtClean="0"/>
              <a:t>18</a:t>
            </a:fld>
            <a:endParaRPr lang="en-AU"/>
          </a:p>
        </p:txBody>
      </p:sp>
    </p:spTree>
    <p:extLst>
      <p:ext uri="{BB962C8B-B14F-4D97-AF65-F5344CB8AC3E}">
        <p14:creationId xmlns:p14="http://schemas.microsoft.com/office/powerpoint/2010/main" val="139110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Corporate tax paid by PNG LNG, </a:t>
            </a:r>
            <a:r>
              <a:rPr lang="en-AU" dirty="0" err="1"/>
              <a:t>Lihir</a:t>
            </a:r>
            <a:r>
              <a:rPr lang="en-AU" dirty="0"/>
              <a:t>, Ok </a:t>
            </a:r>
            <a:r>
              <a:rPr lang="en-AU" dirty="0" err="1"/>
              <a:t>Tedi</a:t>
            </a:r>
            <a:endParaRPr lang="en-AU" dirty="0"/>
          </a:p>
        </p:txBody>
      </p:sp>
      <p:sp>
        <p:nvSpPr>
          <p:cNvPr id="3" name="Content Placeholder 2"/>
          <p:cNvSpPr>
            <a:spLocks noGrp="1"/>
          </p:cNvSpPr>
          <p:nvPr>
            <p:ph idx="1"/>
          </p:nvPr>
        </p:nvSpPr>
        <p:spPr/>
        <p:txBody>
          <a:bodyPr/>
          <a:lstStyle/>
          <a:p>
            <a:endParaRPr lang="en-AU" dirty="0"/>
          </a:p>
        </p:txBody>
      </p:sp>
      <p:sp>
        <p:nvSpPr>
          <p:cNvPr id="7" name="TextBox 6"/>
          <p:cNvSpPr txBox="1"/>
          <p:nvPr/>
        </p:nvSpPr>
        <p:spPr>
          <a:xfrm>
            <a:off x="2920482" y="3844212"/>
            <a:ext cx="6615404" cy="1477328"/>
          </a:xfrm>
          <a:prstGeom prst="rect">
            <a:avLst/>
          </a:prstGeom>
          <a:noFill/>
        </p:spPr>
        <p:txBody>
          <a:bodyPr wrap="square" rtlCol="0">
            <a:spAutoFit/>
          </a:bodyPr>
          <a:lstStyle/>
          <a:p>
            <a:r>
              <a:rPr lang="en-AU" dirty="0"/>
              <a:t>Sources and notes: PNG EITI reports for </a:t>
            </a:r>
            <a:r>
              <a:rPr lang="en-AU" dirty="0" err="1"/>
              <a:t>Lihir</a:t>
            </a:r>
            <a:r>
              <a:rPr lang="en-AU" dirty="0"/>
              <a:t> and PNG LNG; Ok </a:t>
            </a:r>
            <a:r>
              <a:rPr lang="en-AU" dirty="0" err="1"/>
              <a:t>Tedi</a:t>
            </a:r>
            <a:r>
              <a:rPr lang="en-AU" dirty="0"/>
              <a:t> Annual Reviews for Ok </a:t>
            </a:r>
            <a:r>
              <a:rPr lang="en-AU" dirty="0" err="1"/>
              <a:t>Tedi</a:t>
            </a:r>
            <a:r>
              <a:rPr lang="en-AU" dirty="0"/>
              <a:t>; PNG LNG corporate tax estimated from Santos tax payments, divided by its share in the project. </a:t>
            </a:r>
            <a:r>
              <a:rPr lang="en-AU" dirty="0" err="1"/>
              <a:t>Lihir</a:t>
            </a:r>
            <a:r>
              <a:rPr lang="en-AU" dirty="0"/>
              <a:t> and PNG LNG corporate tax payments are reported paid; Ok </a:t>
            </a:r>
            <a:r>
              <a:rPr lang="en-AU" dirty="0" err="1"/>
              <a:t>Tedi</a:t>
            </a:r>
            <a:r>
              <a:rPr lang="en-AU" dirty="0"/>
              <a:t> reported accrued. </a:t>
            </a:r>
          </a:p>
        </p:txBody>
      </p:sp>
      <p:sp>
        <p:nvSpPr>
          <p:cNvPr id="8" name="Slide Number Placeholder 7"/>
          <p:cNvSpPr>
            <a:spLocks noGrp="1"/>
          </p:cNvSpPr>
          <p:nvPr>
            <p:ph type="sldNum" sz="quarter" idx="12"/>
          </p:nvPr>
        </p:nvSpPr>
        <p:spPr/>
        <p:txBody>
          <a:bodyPr/>
          <a:lstStyle/>
          <a:p>
            <a:fld id="{3199A46E-C31E-4543-93EB-5B4EA72C9AA4}" type="slidenum">
              <a:rPr lang="en-AU" smtClean="0"/>
              <a:t>19</a:t>
            </a:fld>
            <a:endParaRPr lang="en-AU"/>
          </a:p>
        </p:txBody>
      </p:sp>
      <p:pic>
        <p:nvPicPr>
          <p:cNvPr id="9" name="Picture 8">
            <a:extLst>
              <a:ext uri="{FF2B5EF4-FFF2-40B4-BE49-F238E27FC236}">
                <a16:creationId xmlns:a16="http://schemas.microsoft.com/office/drawing/2014/main" id="{9846D7EF-22D4-4F84-84B8-2730D8AF07F8}"/>
              </a:ext>
            </a:extLst>
          </p:cNvPr>
          <p:cNvPicPr>
            <a:picLocks noChangeAspect="1"/>
          </p:cNvPicPr>
          <p:nvPr/>
        </p:nvPicPr>
        <p:blipFill>
          <a:blip r:embed="rId2"/>
          <a:stretch>
            <a:fillRect/>
          </a:stretch>
        </p:blipFill>
        <p:spPr>
          <a:xfrm>
            <a:off x="282421" y="1536460"/>
            <a:ext cx="11318176" cy="1848260"/>
          </a:xfrm>
          <a:prstGeom prst="rect">
            <a:avLst/>
          </a:prstGeom>
        </p:spPr>
      </p:pic>
    </p:spTree>
    <p:extLst>
      <p:ext uri="{BB962C8B-B14F-4D97-AF65-F5344CB8AC3E}">
        <p14:creationId xmlns:p14="http://schemas.microsoft.com/office/powerpoint/2010/main" val="343055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Structure</a:t>
            </a:r>
          </a:p>
        </p:txBody>
      </p:sp>
      <p:sp>
        <p:nvSpPr>
          <p:cNvPr id="3" name="Content Placeholder 2"/>
          <p:cNvSpPr>
            <a:spLocks noGrp="1"/>
          </p:cNvSpPr>
          <p:nvPr>
            <p:ph idx="1"/>
          </p:nvPr>
        </p:nvSpPr>
        <p:spPr/>
        <p:txBody>
          <a:bodyPr/>
          <a:lstStyle/>
          <a:p>
            <a:r>
              <a:rPr lang="en-AU" dirty="0"/>
              <a:t>What is (government) resource revenue and why does it matter?</a:t>
            </a:r>
          </a:p>
          <a:p>
            <a:r>
              <a:rPr lang="en-AU" dirty="0"/>
              <a:t>What is the evidence that it is low?</a:t>
            </a:r>
          </a:p>
          <a:p>
            <a:r>
              <a:rPr lang="en-AU" dirty="0"/>
              <a:t>Possible theories for why it is low</a:t>
            </a:r>
          </a:p>
          <a:p>
            <a:r>
              <a:rPr lang="en-AU" dirty="0"/>
              <a:t>Project-wise evidence and analysis: PNG LNG, Ok </a:t>
            </a:r>
            <a:r>
              <a:rPr lang="en-AU" dirty="0" err="1"/>
              <a:t>Tedi</a:t>
            </a:r>
            <a:r>
              <a:rPr lang="en-AU" dirty="0"/>
              <a:t>, and </a:t>
            </a:r>
            <a:r>
              <a:rPr lang="en-AU" dirty="0" err="1"/>
              <a:t>Lihir</a:t>
            </a:r>
            <a:endParaRPr lang="en-AU" dirty="0"/>
          </a:p>
          <a:p>
            <a:r>
              <a:rPr lang="en-AU" dirty="0"/>
              <a:t>Conclusions</a:t>
            </a:r>
          </a:p>
        </p:txBody>
      </p:sp>
      <p:sp>
        <p:nvSpPr>
          <p:cNvPr id="4" name="Slide Number Placeholder 3"/>
          <p:cNvSpPr>
            <a:spLocks noGrp="1"/>
          </p:cNvSpPr>
          <p:nvPr>
            <p:ph type="sldNum" sz="quarter" idx="12"/>
          </p:nvPr>
        </p:nvSpPr>
        <p:spPr/>
        <p:txBody>
          <a:bodyPr/>
          <a:lstStyle/>
          <a:p>
            <a:fld id="{3199A46E-C31E-4543-93EB-5B4EA72C9AA4}" type="slidenum">
              <a:rPr lang="en-AU" smtClean="0"/>
              <a:t>2</a:t>
            </a:fld>
            <a:endParaRPr lang="en-AU"/>
          </a:p>
        </p:txBody>
      </p:sp>
    </p:spTree>
    <p:extLst>
      <p:ext uri="{BB962C8B-B14F-4D97-AF65-F5344CB8AC3E}">
        <p14:creationId xmlns:p14="http://schemas.microsoft.com/office/powerpoint/2010/main" val="11627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PNG LNG</a:t>
            </a:r>
          </a:p>
        </p:txBody>
      </p:sp>
      <p:sp>
        <p:nvSpPr>
          <p:cNvPr id="3" name="Content Placeholder 2"/>
          <p:cNvSpPr>
            <a:spLocks noGrp="1"/>
          </p:cNvSpPr>
          <p:nvPr>
            <p:ph idx="1"/>
          </p:nvPr>
        </p:nvSpPr>
        <p:spPr/>
        <p:txBody>
          <a:bodyPr>
            <a:normAutofit fontScale="92500" lnSpcReduction="10000"/>
          </a:bodyPr>
          <a:lstStyle/>
          <a:p>
            <a:r>
              <a:rPr lang="en-AU" dirty="0"/>
              <a:t>Revenue of $4.1 billion in 2015 (from BPNG) in line with the </a:t>
            </a:r>
            <a:r>
              <a:rPr lang="en-AU" dirty="0" err="1"/>
              <a:t>Acil</a:t>
            </a:r>
            <a:r>
              <a:rPr lang="en-AU" dirty="0"/>
              <a:t> Tasman (AT) high case and $3.1 billion in 2016 the study or base case.</a:t>
            </a:r>
          </a:p>
          <a:p>
            <a:pPr lvl="1"/>
            <a:r>
              <a:rPr lang="en-AU" dirty="0"/>
              <a:t>Prices lower but output higher.</a:t>
            </a:r>
          </a:p>
          <a:p>
            <a:r>
              <a:rPr lang="en-AU" dirty="0"/>
              <a:t>Yet AT predicted company tax of over K1.5 billion in the study case, much more in the high case. Why K0.1 billion in 2015 and nothing in 2016?</a:t>
            </a:r>
          </a:p>
          <a:p>
            <a:r>
              <a:rPr lang="en-AU" dirty="0"/>
              <a:t>Capital cost blow outs from $10 to $19 billion.</a:t>
            </a:r>
          </a:p>
          <a:p>
            <a:r>
              <a:rPr lang="en-AU" dirty="0"/>
              <a:t>Operating costs may also be above the $200 million in the AT.</a:t>
            </a:r>
          </a:p>
          <a:p>
            <a:r>
              <a:rPr lang="en-AU" dirty="0"/>
              <a:t>This is enough to reduce corporate tax to zero in the base case, and to a small amount even in the high case – but still above K500 m not the K130 calculated to EITI.</a:t>
            </a:r>
          </a:p>
          <a:p>
            <a:r>
              <a:rPr lang="en-AU" b="1" dirty="0"/>
              <a:t>Note considerable uncertainty about both tax paid and why tax paid.</a:t>
            </a:r>
            <a:endParaRPr lang="en-AU" dirty="0"/>
          </a:p>
          <a:p>
            <a:pPr marL="0" indent="0">
              <a:buNone/>
            </a:pPr>
            <a:endParaRPr lang="en-AU" dirty="0"/>
          </a:p>
        </p:txBody>
      </p:sp>
      <p:sp>
        <p:nvSpPr>
          <p:cNvPr id="5" name="Slide Number Placeholder 4"/>
          <p:cNvSpPr>
            <a:spLocks noGrp="1"/>
          </p:cNvSpPr>
          <p:nvPr>
            <p:ph type="sldNum" sz="quarter" idx="12"/>
          </p:nvPr>
        </p:nvSpPr>
        <p:spPr/>
        <p:txBody>
          <a:bodyPr/>
          <a:lstStyle/>
          <a:p>
            <a:fld id="{3199A46E-C31E-4543-93EB-5B4EA72C9AA4}" type="slidenum">
              <a:rPr lang="en-AU" smtClean="0"/>
              <a:t>20</a:t>
            </a:fld>
            <a:endParaRPr lang="en-AU"/>
          </a:p>
        </p:txBody>
      </p:sp>
    </p:spTree>
    <p:extLst>
      <p:ext uri="{BB962C8B-B14F-4D97-AF65-F5344CB8AC3E}">
        <p14:creationId xmlns:p14="http://schemas.microsoft.com/office/powerpoint/2010/main" val="2626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Ok </a:t>
            </a:r>
            <a:r>
              <a:rPr lang="en-AU" dirty="0" err="1"/>
              <a:t>Tedi</a:t>
            </a:r>
            <a:r>
              <a:rPr lang="en-AU" dirty="0"/>
              <a:t>: Corporate tax a relatively fixed percentage of profits</a:t>
            </a:r>
            <a:br>
              <a:rPr lang="en-AU" dirty="0"/>
            </a:br>
            <a:endParaRPr lang="en-AU" dirty="0"/>
          </a:p>
        </p:txBody>
      </p:sp>
      <p:sp>
        <p:nvSpPr>
          <p:cNvPr id="3" name="Content Placeholder 2"/>
          <p:cNvSpPr>
            <a:spLocks noGrp="1"/>
          </p:cNvSpPr>
          <p:nvPr>
            <p:ph idx="1"/>
          </p:nvPr>
        </p:nvSpPr>
        <p:spPr/>
        <p:txBody>
          <a:bodyPr/>
          <a:lstStyle/>
          <a:p>
            <a:endParaRPr lang="en-AU" dirty="0"/>
          </a:p>
          <a:p>
            <a:endParaRPr lang="en-AU" dirty="0"/>
          </a:p>
          <a:p>
            <a:endParaRPr lang="en-AU" dirty="0"/>
          </a:p>
          <a:p>
            <a:endParaRPr lang="en-AU" dirty="0"/>
          </a:p>
          <a:p>
            <a:endParaRPr lang="en-AU" dirty="0"/>
          </a:p>
          <a:p>
            <a:endParaRPr lang="en-AU" dirty="0"/>
          </a:p>
        </p:txBody>
      </p:sp>
      <p:sp>
        <p:nvSpPr>
          <p:cNvPr id="7" name="Slide Number Placeholder 6"/>
          <p:cNvSpPr>
            <a:spLocks noGrp="1"/>
          </p:cNvSpPr>
          <p:nvPr>
            <p:ph type="sldNum" sz="quarter" idx="12"/>
          </p:nvPr>
        </p:nvSpPr>
        <p:spPr/>
        <p:txBody>
          <a:bodyPr/>
          <a:lstStyle/>
          <a:p>
            <a:fld id="{3199A46E-C31E-4543-93EB-5B4EA72C9AA4}" type="slidenum">
              <a:rPr lang="en-AU" smtClean="0"/>
              <a:t>21</a:t>
            </a:fld>
            <a:endParaRPr lang="en-AU"/>
          </a:p>
        </p:txBody>
      </p:sp>
      <p:pic>
        <p:nvPicPr>
          <p:cNvPr id="4" name="Picture 3">
            <a:extLst>
              <a:ext uri="{FF2B5EF4-FFF2-40B4-BE49-F238E27FC236}">
                <a16:creationId xmlns:a16="http://schemas.microsoft.com/office/drawing/2014/main" id="{AC6C9AC9-A7BE-4D34-9427-15B3325A3EBA}"/>
              </a:ext>
            </a:extLst>
          </p:cNvPr>
          <p:cNvPicPr>
            <a:picLocks noChangeAspect="1"/>
          </p:cNvPicPr>
          <p:nvPr/>
        </p:nvPicPr>
        <p:blipFill>
          <a:blip r:embed="rId2"/>
          <a:stretch>
            <a:fillRect/>
          </a:stretch>
        </p:blipFill>
        <p:spPr>
          <a:xfrm>
            <a:off x="1842449" y="1650076"/>
            <a:ext cx="7951928" cy="4779617"/>
          </a:xfrm>
          <a:prstGeom prst="rect">
            <a:avLst/>
          </a:prstGeom>
        </p:spPr>
      </p:pic>
    </p:spTree>
    <p:extLst>
      <p:ext uri="{BB962C8B-B14F-4D97-AF65-F5344CB8AC3E}">
        <p14:creationId xmlns:p14="http://schemas.microsoft.com/office/powerpoint/2010/main" val="188474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But corporate taxes a fraction of their boom high</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217500" y="1825625"/>
            <a:ext cx="8064835" cy="4023045"/>
          </a:xfrm>
          <a:prstGeom prst="rect">
            <a:avLst/>
          </a:prstGeom>
        </p:spPr>
      </p:pic>
      <p:sp>
        <p:nvSpPr>
          <p:cNvPr id="5" name="Slide Number Placeholder 4"/>
          <p:cNvSpPr>
            <a:spLocks noGrp="1"/>
          </p:cNvSpPr>
          <p:nvPr>
            <p:ph type="sldNum" sz="quarter" idx="12"/>
          </p:nvPr>
        </p:nvSpPr>
        <p:spPr/>
        <p:txBody>
          <a:bodyPr/>
          <a:lstStyle/>
          <a:p>
            <a:fld id="{3199A46E-C31E-4543-93EB-5B4EA72C9AA4}" type="slidenum">
              <a:rPr lang="en-AU" smtClean="0"/>
              <a:t>22</a:t>
            </a:fld>
            <a:endParaRPr lang="en-AU"/>
          </a:p>
        </p:txBody>
      </p:sp>
      <p:sp>
        <p:nvSpPr>
          <p:cNvPr id="6" name="TextBox 5"/>
          <p:cNvSpPr txBox="1"/>
          <p:nvPr/>
        </p:nvSpPr>
        <p:spPr>
          <a:xfrm>
            <a:off x="6674498" y="5983607"/>
            <a:ext cx="3872204" cy="276999"/>
          </a:xfrm>
          <a:prstGeom prst="rect">
            <a:avLst/>
          </a:prstGeom>
          <a:noFill/>
        </p:spPr>
        <p:txBody>
          <a:bodyPr wrap="square" rtlCol="0">
            <a:spAutoFit/>
          </a:bodyPr>
          <a:lstStyle/>
          <a:p>
            <a:r>
              <a:rPr lang="en-AU" sz="1200" dirty="0"/>
              <a:t>Source: OK </a:t>
            </a:r>
            <a:r>
              <a:rPr lang="en-AU" sz="1200" dirty="0" err="1"/>
              <a:t>Tedi</a:t>
            </a:r>
            <a:r>
              <a:rPr lang="en-AU" sz="1200" dirty="0"/>
              <a:t> Mining Limited </a:t>
            </a:r>
            <a:r>
              <a:rPr lang="en-AU" sz="1200" i="1" dirty="0"/>
              <a:t>2016 Historical Statistics</a:t>
            </a:r>
            <a:endParaRPr lang="en-AU" sz="1200" dirty="0"/>
          </a:p>
        </p:txBody>
      </p:sp>
    </p:spTree>
    <p:extLst>
      <p:ext uri="{BB962C8B-B14F-4D97-AF65-F5344CB8AC3E}">
        <p14:creationId xmlns:p14="http://schemas.microsoft.com/office/powerpoint/2010/main" val="278448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Copper prices once again very high</a:t>
            </a:r>
          </a:p>
        </p:txBody>
      </p:sp>
      <p:sp>
        <p:nvSpPr>
          <p:cNvPr id="5" name="Rectangle 4"/>
          <p:cNvSpPr/>
          <p:nvPr/>
        </p:nvSpPr>
        <p:spPr>
          <a:xfrm>
            <a:off x="5271795" y="6390211"/>
            <a:ext cx="8910735" cy="369332"/>
          </a:xfrm>
          <a:prstGeom prst="rect">
            <a:avLst/>
          </a:prstGeom>
        </p:spPr>
        <p:txBody>
          <a:bodyPr wrap="square">
            <a:spAutoFit/>
          </a:bodyPr>
          <a:lstStyle/>
          <a:p>
            <a:r>
              <a:rPr lang="en-AU"/>
              <a:t>http://www.macrotrends.net/1476/copper-prices-historical-chart-data</a:t>
            </a:r>
            <a:endParaRPr lang="en-AU"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197" y="1502229"/>
            <a:ext cx="7412792" cy="4674734"/>
          </a:xfrm>
        </p:spPr>
      </p:pic>
      <p:sp>
        <p:nvSpPr>
          <p:cNvPr id="9" name="Slide Number Placeholder 8"/>
          <p:cNvSpPr>
            <a:spLocks noGrp="1"/>
          </p:cNvSpPr>
          <p:nvPr>
            <p:ph type="sldNum" sz="quarter" idx="12"/>
          </p:nvPr>
        </p:nvSpPr>
        <p:spPr/>
        <p:txBody>
          <a:bodyPr/>
          <a:lstStyle/>
          <a:p>
            <a:fld id="{3199A46E-C31E-4543-93EB-5B4EA72C9AA4}" type="slidenum">
              <a:rPr lang="en-AU" smtClean="0"/>
              <a:t>23</a:t>
            </a:fld>
            <a:endParaRPr lang="en-AU"/>
          </a:p>
        </p:txBody>
      </p:sp>
    </p:spTree>
    <p:extLst>
      <p:ext uri="{BB962C8B-B14F-4D97-AF65-F5344CB8AC3E}">
        <p14:creationId xmlns:p14="http://schemas.microsoft.com/office/powerpoint/2010/main" val="120988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But the mine is producing much less now than at its peak (unlike the 2000s boom)</a:t>
            </a:r>
          </a:p>
        </p:txBody>
      </p:sp>
      <p:pic>
        <p:nvPicPr>
          <p:cNvPr id="4" name="Content Placeholder 3"/>
          <p:cNvPicPr>
            <a:picLocks noGrp="1" noChangeAspect="1"/>
          </p:cNvPicPr>
          <p:nvPr>
            <p:ph idx="1"/>
          </p:nvPr>
        </p:nvPicPr>
        <p:blipFill>
          <a:blip r:embed="rId2"/>
          <a:stretch>
            <a:fillRect/>
          </a:stretch>
        </p:blipFill>
        <p:spPr>
          <a:xfrm>
            <a:off x="2251807" y="1690688"/>
            <a:ext cx="7647973" cy="4596921"/>
          </a:xfrm>
          <a:prstGeom prst="rect">
            <a:avLst/>
          </a:prstGeom>
        </p:spPr>
      </p:pic>
      <p:sp>
        <p:nvSpPr>
          <p:cNvPr id="5" name="Slide Number Placeholder 4"/>
          <p:cNvSpPr>
            <a:spLocks noGrp="1"/>
          </p:cNvSpPr>
          <p:nvPr>
            <p:ph type="sldNum" sz="quarter" idx="12"/>
          </p:nvPr>
        </p:nvSpPr>
        <p:spPr/>
        <p:txBody>
          <a:bodyPr/>
          <a:lstStyle/>
          <a:p>
            <a:fld id="{3199A46E-C31E-4543-93EB-5B4EA72C9AA4}" type="slidenum">
              <a:rPr lang="en-AU" smtClean="0"/>
              <a:t>24</a:t>
            </a:fld>
            <a:endParaRPr lang="en-AU"/>
          </a:p>
        </p:txBody>
      </p:sp>
      <p:sp>
        <p:nvSpPr>
          <p:cNvPr id="6" name="TextBox 5"/>
          <p:cNvSpPr txBox="1"/>
          <p:nvPr/>
        </p:nvSpPr>
        <p:spPr>
          <a:xfrm>
            <a:off x="6263951" y="6287609"/>
            <a:ext cx="3872204" cy="276999"/>
          </a:xfrm>
          <a:prstGeom prst="rect">
            <a:avLst/>
          </a:prstGeom>
          <a:noFill/>
        </p:spPr>
        <p:txBody>
          <a:bodyPr wrap="square" rtlCol="0">
            <a:spAutoFit/>
          </a:bodyPr>
          <a:lstStyle/>
          <a:p>
            <a:r>
              <a:rPr lang="en-AU" sz="1200" dirty="0"/>
              <a:t>Source: OK </a:t>
            </a:r>
            <a:r>
              <a:rPr lang="en-AU" sz="1200" dirty="0" err="1"/>
              <a:t>Tedi</a:t>
            </a:r>
            <a:r>
              <a:rPr lang="en-AU" sz="1200" dirty="0"/>
              <a:t> Mining Limited </a:t>
            </a:r>
            <a:r>
              <a:rPr lang="en-AU" sz="1200" i="1" dirty="0"/>
              <a:t>2016 Historical Statistics</a:t>
            </a:r>
            <a:endParaRPr lang="en-AU" sz="1200" dirty="0"/>
          </a:p>
        </p:txBody>
      </p:sp>
    </p:spTree>
    <p:extLst>
      <p:ext uri="{BB962C8B-B14F-4D97-AF65-F5344CB8AC3E}">
        <p14:creationId xmlns:p14="http://schemas.microsoft.com/office/powerpoint/2010/main" val="101454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Now the mine is much less productive.</a:t>
            </a:r>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1679510" y="1440905"/>
            <a:ext cx="7557769" cy="4542702"/>
          </a:xfrm>
          <a:prstGeom prst="rect">
            <a:avLst/>
          </a:prstGeom>
        </p:spPr>
      </p:pic>
      <p:sp>
        <p:nvSpPr>
          <p:cNvPr id="5" name="Slide Number Placeholder 4"/>
          <p:cNvSpPr>
            <a:spLocks noGrp="1"/>
          </p:cNvSpPr>
          <p:nvPr>
            <p:ph type="sldNum" sz="quarter" idx="12"/>
          </p:nvPr>
        </p:nvSpPr>
        <p:spPr/>
        <p:txBody>
          <a:bodyPr/>
          <a:lstStyle/>
          <a:p>
            <a:fld id="{3199A46E-C31E-4543-93EB-5B4EA72C9AA4}" type="slidenum">
              <a:rPr lang="en-AU" smtClean="0"/>
              <a:t>25</a:t>
            </a:fld>
            <a:endParaRPr lang="en-AU"/>
          </a:p>
        </p:txBody>
      </p:sp>
      <p:sp>
        <p:nvSpPr>
          <p:cNvPr id="6" name="TextBox 5"/>
          <p:cNvSpPr txBox="1"/>
          <p:nvPr/>
        </p:nvSpPr>
        <p:spPr>
          <a:xfrm>
            <a:off x="5638800" y="6199283"/>
            <a:ext cx="3872204" cy="276999"/>
          </a:xfrm>
          <a:prstGeom prst="rect">
            <a:avLst/>
          </a:prstGeom>
          <a:noFill/>
        </p:spPr>
        <p:txBody>
          <a:bodyPr wrap="square" rtlCol="0">
            <a:spAutoFit/>
          </a:bodyPr>
          <a:lstStyle/>
          <a:p>
            <a:r>
              <a:rPr lang="en-AU" sz="1200" dirty="0"/>
              <a:t>Source: OK </a:t>
            </a:r>
            <a:r>
              <a:rPr lang="en-AU" sz="1200" dirty="0" err="1"/>
              <a:t>Tedi</a:t>
            </a:r>
            <a:r>
              <a:rPr lang="en-AU" sz="1200" dirty="0"/>
              <a:t> Mining Limited </a:t>
            </a:r>
            <a:r>
              <a:rPr lang="en-AU" sz="1200" i="1" dirty="0"/>
              <a:t>2016 Historical Statistics</a:t>
            </a:r>
            <a:endParaRPr lang="en-AU" sz="1200" dirty="0"/>
          </a:p>
        </p:txBody>
      </p:sp>
    </p:spTree>
    <p:extLst>
      <p:ext uri="{BB962C8B-B14F-4D97-AF65-F5344CB8AC3E}">
        <p14:creationId xmlns:p14="http://schemas.microsoft.com/office/powerpoint/2010/main" val="338052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0DC4-36A4-4DC4-B7B4-39FC21D4AE0B}"/>
              </a:ext>
            </a:extLst>
          </p:cNvPr>
          <p:cNvSpPr>
            <a:spLocks noGrp="1"/>
          </p:cNvSpPr>
          <p:nvPr>
            <p:ph type="title"/>
          </p:nvPr>
        </p:nvSpPr>
        <p:spPr/>
        <p:txBody>
          <a:bodyPr>
            <a:normAutofit/>
          </a:bodyPr>
          <a:lstStyle/>
          <a:p>
            <a:r>
              <a:rPr lang="en-AU" dirty="0"/>
              <a:t>Similar story with oil, </a:t>
            </a:r>
            <a:r>
              <a:rPr lang="en-AU" dirty="0" err="1"/>
              <a:t>tho</a:t>
            </a:r>
            <a:r>
              <a:rPr lang="en-AU" dirty="0"/>
              <a:t> timing not as coincidental: volumes peaked in the 1990s</a:t>
            </a:r>
          </a:p>
        </p:txBody>
      </p:sp>
      <p:pic>
        <p:nvPicPr>
          <p:cNvPr id="5" name="Content Placeholder 4">
            <a:extLst>
              <a:ext uri="{FF2B5EF4-FFF2-40B4-BE49-F238E27FC236}">
                <a16:creationId xmlns:a16="http://schemas.microsoft.com/office/drawing/2014/main" id="{3033326F-489D-4069-9890-A7553774694E}"/>
              </a:ext>
            </a:extLst>
          </p:cNvPr>
          <p:cNvPicPr>
            <a:picLocks noGrp="1" noChangeAspect="1"/>
          </p:cNvPicPr>
          <p:nvPr>
            <p:ph idx="1"/>
          </p:nvPr>
        </p:nvPicPr>
        <p:blipFill>
          <a:blip r:embed="rId2"/>
          <a:stretch>
            <a:fillRect/>
          </a:stretch>
        </p:blipFill>
        <p:spPr>
          <a:xfrm>
            <a:off x="2238233" y="1682529"/>
            <a:ext cx="8106770" cy="4872687"/>
          </a:xfrm>
          <a:prstGeom prst="rect">
            <a:avLst/>
          </a:prstGeom>
        </p:spPr>
      </p:pic>
      <p:sp>
        <p:nvSpPr>
          <p:cNvPr id="4" name="Slide Number Placeholder 3">
            <a:extLst>
              <a:ext uri="{FF2B5EF4-FFF2-40B4-BE49-F238E27FC236}">
                <a16:creationId xmlns:a16="http://schemas.microsoft.com/office/drawing/2014/main" id="{F5F9A7A6-C3DC-4238-A40D-F138DFA656C6}"/>
              </a:ext>
            </a:extLst>
          </p:cNvPr>
          <p:cNvSpPr>
            <a:spLocks noGrp="1"/>
          </p:cNvSpPr>
          <p:nvPr>
            <p:ph type="sldNum" sz="quarter" idx="12"/>
          </p:nvPr>
        </p:nvSpPr>
        <p:spPr/>
        <p:txBody>
          <a:bodyPr/>
          <a:lstStyle/>
          <a:p>
            <a:fld id="{3199A46E-C31E-4543-93EB-5B4EA72C9AA4}" type="slidenum">
              <a:rPr lang="en-AU" smtClean="0"/>
              <a:t>26</a:t>
            </a:fld>
            <a:endParaRPr lang="en-AU"/>
          </a:p>
        </p:txBody>
      </p:sp>
    </p:spTree>
    <p:extLst>
      <p:ext uri="{BB962C8B-B14F-4D97-AF65-F5344CB8AC3E}">
        <p14:creationId xmlns:p14="http://schemas.microsoft.com/office/powerpoint/2010/main" val="84788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1AB7-8EE4-4BF0-85A9-9D978021A51E}"/>
              </a:ext>
            </a:extLst>
          </p:cNvPr>
          <p:cNvSpPr>
            <a:spLocks noGrp="1"/>
          </p:cNvSpPr>
          <p:nvPr>
            <p:ph type="title"/>
          </p:nvPr>
        </p:nvSpPr>
        <p:spPr/>
        <p:txBody>
          <a:bodyPr/>
          <a:lstStyle/>
          <a:p>
            <a:r>
              <a:rPr lang="en-AU" dirty="0"/>
              <a:t>Prices peaked in the 2000s</a:t>
            </a:r>
          </a:p>
        </p:txBody>
      </p:sp>
      <p:pic>
        <p:nvPicPr>
          <p:cNvPr id="5" name="Content Placeholder 4">
            <a:extLst>
              <a:ext uri="{FF2B5EF4-FFF2-40B4-BE49-F238E27FC236}">
                <a16:creationId xmlns:a16="http://schemas.microsoft.com/office/drawing/2014/main" id="{4F0D85A7-23AF-4070-97CF-25854409DCE4}"/>
              </a:ext>
            </a:extLst>
          </p:cNvPr>
          <p:cNvPicPr>
            <a:picLocks noGrp="1" noChangeAspect="1"/>
          </p:cNvPicPr>
          <p:nvPr>
            <p:ph idx="1"/>
          </p:nvPr>
        </p:nvPicPr>
        <p:blipFill rotWithShape="1">
          <a:blip r:embed="rId2"/>
          <a:srcRect l="331" t="25792" r="24372" b="5519"/>
          <a:stretch/>
        </p:blipFill>
        <p:spPr>
          <a:xfrm>
            <a:off x="1487606" y="1967961"/>
            <a:ext cx="8556352" cy="4388389"/>
          </a:xfrm>
          <a:prstGeom prst="rect">
            <a:avLst/>
          </a:prstGeom>
        </p:spPr>
      </p:pic>
      <p:sp>
        <p:nvSpPr>
          <p:cNvPr id="4" name="Slide Number Placeholder 3">
            <a:extLst>
              <a:ext uri="{FF2B5EF4-FFF2-40B4-BE49-F238E27FC236}">
                <a16:creationId xmlns:a16="http://schemas.microsoft.com/office/drawing/2014/main" id="{39E37A0F-3C94-4089-A6B5-FEFFA8BD6BA6}"/>
              </a:ext>
            </a:extLst>
          </p:cNvPr>
          <p:cNvSpPr>
            <a:spLocks noGrp="1"/>
          </p:cNvSpPr>
          <p:nvPr>
            <p:ph type="sldNum" sz="quarter" idx="12"/>
          </p:nvPr>
        </p:nvSpPr>
        <p:spPr/>
        <p:txBody>
          <a:bodyPr/>
          <a:lstStyle/>
          <a:p>
            <a:fld id="{3199A46E-C31E-4543-93EB-5B4EA72C9AA4}" type="slidenum">
              <a:rPr lang="en-AU" smtClean="0"/>
              <a:t>27</a:t>
            </a:fld>
            <a:endParaRPr lang="en-AU"/>
          </a:p>
        </p:txBody>
      </p:sp>
    </p:spTree>
    <p:extLst>
      <p:ext uri="{BB962C8B-B14F-4D97-AF65-F5344CB8AC3E}">
        <p14:creationId xmlns:p14="http://schemas.microsoft.com/office/powerpoint/2010/main" val="3287880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Lihir</a:t>
            </a:r>
            <a:r>
              <a:rPr lang="en-AU" dirty="0"/>
              <a:t>: very similar earnings to Ok </a:t>
            </a:r>
            <a:r>
              <a:rPr lang="en-AU" dirty="0" err="1"/>
              <a:t>Tedi</a:t>
            </a:r>
            <a:endParaRPr lang="en-AU" dirty="0"/>
          </a:p>
        </p:txBody>
      </p:sp>
      <p:sp>
        <p:nvSpPr>
          <p:cNvPr id="3" name="Content Placeholder 2"/>
          <p:cNvSpPr>
            <a:spLocks noGrp="1"/>
          </p:cNvSpPr>
          <p:nvPr>
            <p:ph idx="1"/>
          </p:nvPr>
        </p:nvSpPr>
        <p:spPr/>
        <p:txBody>
          <a:bodyPr>
            <a:normAutofit/>
          </a:bodyPr>
          <a:lstStyle/>
          <a:p>
            <a:endParaRPr lang="en-AU" dirty="0"/>
          </a:p>
          <a:p>
            <a:endParaRPr lang="en-AU" dirty="0"/>
          </a:p>
          <a:p>
            <a:endParaRPr lang="en-AU" dirty="0"/>
          </a:p>
          <a:p>
            <a:endParaRPr lang="en-AU" dirty="0"/>
          </a:p>
          <a:p>
            <a:endParaRPr lang="en-AU" dirty="0"/>
          </a:p>
          <a:p>
            <a:endParaRPr lang="en-AU" dirty="0"/>
          </a:p>
          <a:p>
            <a:endParaRPr lang="en-AU" dirty="0"/>
          </a:p>
        </p:txBody>
      </p:sp>
      <p:pic>
        <p:nvPicPr>
          <p:cNvPr id="5" name="Picture 4"/>
          <p:cNvPicPr>
            <a:picLocks noChangeAspect="1"/>
          </p:cNvPicPr>
          <p:nvPr/>
        </p:nvPicPr>
        <p:blipFill>
          <a:blip r:embed="rId2"/>
          <a:stretch>
            <a:fillRect/>
          </a:stretch>
        </p:blipFill>
        <p:spPr>
          <a:xfrm>
            <a:off x="2444619" y="1478045"/>
            <a:ext cx="8717441" cy="4894763"/>
          </a:xfrm>
          <a:prstGeom prst="rect">
            <a:avLst/>
          </a:prstGeom>
        </p:spPr>
      </p:pic>
      <p:sp>
        <p:nvSpPr>
          <p:cNvPr id="6" name="Slide Number Placeholder 5"/>
          <p:cNvSpPr>
            <a:spLocks noGrp="1"/>
          </p:cNvSpPr>
          <p:nvPr>
            <p:ph type="sldNum" sz="quarter" idx="12"/>
          </p:nvPr>
        </p:nvSpPr>
        <p:spPr/>
        <p:txBody>
          <a:bodyPr/>
          <a:lstStyle/>
          <a:p>
            <a:fld id="{3199A46E-C31E-4543-93EB-5B4EA72C9AA4}" type="slidenum">
              <a:rPr lang="en-AU" smtClean="0"/>
              <a:t>28</a:t>
            </a:fld>
            <a:endParaRPr lang="en-AU"/>
          </a:p>
        </p:txBody>
      </p:sp>
      <p:sp>
        <p:nvSpPr>
          <p:cNvPr id="7" name="TextBox 6"/>
          <p:cNvSpPr txBox="1"/>
          <p:nvPr/>
        </p:nvSpPr>
        <p:spPr>
          <a:xfrm>
            <a:off x="7849693" y="6507745"/>
            <a:ext cx="3312367" cy="307777"/>
          </a:xfrm>
          <a:prstGeom prst="rect">
            <a:avLst/>
          </a:prstGeom>
          <a:noFill/>
        </p:spPr>
        <p:txBody>
          <a:bodyPr wrap="square" rtlCol="0">
            <a:spAutoFit/>
          </a:bodyPr>
          <a:lstStyle/>
          <a:p>
            <a:r>
              <a:rPr lang="en-AU" sz="1400" dirty="0"/>
              <a:t>Source: </a:t>
            </a:r>
            <a:r>
              <a:rPr lang="en-AU" sz="1400" dirty="0" err="1"/>
              <a:t>Lihir</a:t>
            </a:r>
            <a:r>
              <a:rPr lang="en-AU" sz="1400" dirty="0"/>
              <a:t> and Ok </a:t>
            </a:r>
            <a:r>
              <a:rPr lang="en-AU" sz="1400" dirty="0" err="1"/>
              <a:t>Tedi</a:t>
            </a:r>
            <a:r>
              <a:rPr lang="en-AU" sz="1400" dirty="0"/>
              <a:t> Annual Reports</a:t>
            </a:r>
          </a:p>
        </p:txBody>
      </p:sp>
    </p:spTree>
    <p:extLst>
      <p:ext uri="{BB962C8B-B14F-4D97-AF65-F5344CB8AC3E}">
        <p14:creationId xmlns:p14="http://schemas.microsoft.com/office/powerpoint/2010/main" val="348645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Yet </a:t>
            </a:r>
            <a:r>
              <a:rPr lang="en-AU" dirty="0" err="1"/>
              <a:t>Lihir</a:t>
            </a:r>
            <a:r>
              <a:rPr lang="en-AU" dirty="0"/>
              <a:t> pays no corporate tax. Why?</a:t>
            </a:r>
          </a:p>
        </p:txBody>
      </p:sp>
      <p:sp>
        <p:nvSpPr>
          <p:cNvPr id="3" name="Content Placeholder 2"/>
          <p:cNvSpPr>
            <a:spLocks noGrp="1"/>
          </p:cNvSpPr>
          <p:nvPr>
            <p:ph idx="1"/>
          </p:nvPr>
        </p:nvSpPr>
        <p:spPr/>
        <p:txBody>
          <a:bodyPr/>
          <a:lstStyle/>
          <a:p>
            <a:pPr lvl="1"/>
            <a:r>
              <a:rPr lang="en-AU" dirty="0"/>
              <a:t>2016 PNG EITI report: high capital expenditures. But this is captured in the deprecation.</a:t>
            </a:r>
          </a:p>
          <a:p>
            <a:pPr lvl="1"/>
            <a:r>
              <a:rPr lang="en-AU" dirty="0"/>
              <a:t>Interest payments to parent company?</a:t>
            </a:r>
          </a:p>
          <a:p>
            <a:pPr lvl="1"/>
            <a:r>
              <a:rPr lang="en-AU" dirty="0"/>
              <a:t>Asset impairment?</a:t>
            </a:r>
          </a:p>
          <a:p>
            <a:pPr lvl="1"/>
            <a:r>
              <a:rPr lang="en-AU" dirty="0"/>
              <a:t>Tax credits?</a:t>
            </a:r>
          </a:p>
          <a:p>
            <a:pPr lvl="1"/>
            <a:endParaRPr lang="en-AU" dirty="0"/>
          </a:p>
          <a:p>
            <a:pPr lvl="1"/>
            <a:r>
              <a:rPr lang="en-AU" b="1" dirty="0"/>
              <a:t>Certainty about tax paid but complete uncertainty as to why.</a:t>
            </a:r>
            <a:endParaRPr lang="en-AU" dirty="0"/>
          </a:p>
          <a:p>
            <a:pPr lvl="1"/>
            <a:endParaRPr lang="en-AU" dirty="0"/>
          </a:p>
        </p:txBody>
      </p:sp>
      <p:sp>
        <p:nvSpPr>
          <p:cNvPr id="4" name="Slide Number Placeholder 3"/>
          <p:cNvSpPr>
            <a:spLocks noGrp="1"/>
          </p:cNvSpPr>
          <p:nvPr>
            <p:ph type="sldNum" sz="quarter" idx="12"/>
          </p:nvPr>
        </p:nvSpPr>
        <p:spPr/>
        <p:txBody>
          <a:bodyPr/>
          <a:lstStyle/>
          <a:p>
            <a:fld id="{3199A46E-C31E-4543-93EB-5B4EA72C9AA4}" type="slidenum">
              <a:rPr lang="en-AU" smtClean="0"/>
              <a:t>29</a:t>
            </a:fld>
            <a:endParaRPr lang="en-AU"/>
          </a:p>
        </p:txBody>
      </p:sp>
    </p:spTree>
    <p:extLst>
      <p:ext uri="{BB962C8B-B14F-4D97-AF65-F5344CB8AC3E}">
        <p14:creationId xmlns:p14="http://schemas.microsoft.com/office/powerpoint/2010/main" val="104722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resource revenue?</a:t>
            </a:r>
          </a:p>
        </p:txBody>
      </p:sp>
      <p:sp>
        <p:nvSpPr>
          <p:cNvPr id="3" name="Content Placeholder 2"/>
          <p:cNvSpPr>
            <a:spLocks noGrp="1"/>
          </p:cNvSpPr>
          <p:nvPr>
            <p:ph idx="1"/>
          </p:nvPr>
        </p:nvSpPr>
        <p:spPr/>
        <p:txBody>
          <a:bodyPr>
            <a:normAutofit lnSpcReduction="10000"/>
          </a:bodyPr>
          <a:lstStyle/>
          <a:p>
            <a:r>
              <a:rPr lang="en-AU" dirty="0"/>
              <a:t>The payment of resource (mineral and petroleum) sale proceeds to government.</a:t>
            </a:r>
          </a:p>
          <a:p>
            <a:pPr lvl="1"/>
            <a:r>
              <a:rPr lang="en-AU" dirty="0"/>
              <a:t>Corporate tax</a:t>
            </a:r>
          </a:p>
          <a:p>
            <a:pPr lvl="1"/>
            <a:r>
              <a:rPr lang="en-AU" dirty="0"/>
              <a:t>Dividends</a:t>
            </a:r>
          </a:p>
          <a:p>
            <a:pPr lvl="1"/>
            <a:r>
              <a:rPr lang="en-AU" dirty="0"/>
              <a:t>Production sharing agreements</a:t>
            </a:r>
          </a:p>
          <a:p>
            <a:pPr lvl="1"/>
            <a:r>
              <a:rPr lang="en-AU" dirty="0"/>
              <a:t>Royalties (if to government)</a:t>
            </a:r>
          </a:p>
          <a:p>
            <a:r>
              <a:rPr lang="en-AU" dirty="0"/>
              <a:t>The means by which governments try to capture the “rents” of resource projects.</a:t>
            </a:r>
          </a:p>
          <a:p>
            <a:pPr lvl="1"/>
            <a:r>
              <a:rPr lang="en-AU" dirty="0"/>
              <a:t>The way in which the population benefits from the extraction of their resources.</a:t>
            </a:r>
          </a:p>
          <a:p>
            <a:r>
              <a:rPr lang="en-AU" dirty="0"/>
              <a:t>For simplicity, mainly focus on corporate taxes in this presentation. </a:t>
            </a:r>
          </a:p>
        </p:txBody>
      </p:sp>
      <p:sp>
        <p:nvSpPr>
          <p:cNvPr id="4" name="Slide Number Placeholder 3"/>
          <p:cNvSpPr>
            <a:spLocks noGrp="1"/>
          </p:cNvSpPr>
          <p:nvPr>
            <p:ph type="sldNum" sz="quarter" idx="12"/>
          </p:nvPr>
        </p:nvSpPr>
        <p:spPr/>
        <p:txBody>
          <a:bodyPr/>
          <a:lstStyle/>
          <a:p>
            <a:fld id="{3199A46E-C31E-4543-93EB-5B4EA72C9AA4}" type="slidenum">
              <a:rPr lang="en-AU" smtClean="0"/>
              <a:t>3</a:t>
            </a:fld>
            <a:endParaRPr lang="en-AU"/>
          </a:p>
        </p:txBody>
      </p:sp>
    </p:spTree>
    <p:extLst>
      <p:ext uri="{BB962C8B-B14F-4D97-AF65-F5344CB8AC3E}">
        <p14:creationId xmlns:p14="http://schemas.microsoft.com/office/powerpoint/2010/main" val="1669432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069A-4A80-49AA-8657-7AD0461E17BC}"/>
              </a:ext>
            </a:extLst>
          </p:cNvPr>
          <p:cNvSpPr>
            <a:spLocks noGrp="1"/>
          </p:cNvSpPr>
          <p:nvPr>
            <p:ph type="title"/>
          </p:nvPr>
        </p:nvSpPr>
        <p:spPr/>
        <p:txBody>
          <a:bodyPr/>
          <a:lstStyle/>
          <a:p>
            <a:r>
              <a:rPr lang="en-AU" dirty="0"/>
              <a:t>Summary of case studies</a:t>
            </a:r>
          </a:p>
        </p:txBody>
      </p:sp>
      <p:sp>
        <p:nvSpPr>
          <p:cNvPr id="4" name="Slide Number Placeholder 3">
            <a:extLst>
              <a:ext uri="{FF2B5EF4-FFF2-40B4-BE49-F238E27FC236}">
                <a16:creationId xmlns:a16="http://schemas.microsoft.com/office/drawing/2014/main" id="{C7E8F8FE-8C58-415B-A380-623A5816B773}"/>
              </a:ext>
            </a:extLst>
          </p:cNvPr>
          <p:cNvSpPr>
            <a:spLocks noGrp="1"/>
          </p:cNvSpPr>
          <p:nvPr>
            <p:ph type="sldNum" sz="quarter" idx="12"/>
          </p:nvPr>
        </p:nvSpPr>
        <p:spPr/>
        <p:txBody>
          <a:bodyPr/>
          <a:lstStyle/>
          <a:p>
            <a:fld id="{3199A46E-C31E-4543-93EB-5B4EA72C9AA4}" type="slidenum">
              <a:rPr lang="en-AU" smtClean="0"/>
              <a:t>30</a:t>
            </a:fld>
            <a:endParaRPr lang="en-AU"/>
          </a:p>
        </p:txBody>
      </p:sp>
      <p:sp>
        <p:nvSpPr>
          <p:cNvPr id="7" name="Content Placeholder 6">
            <a:extLst>
              <a:ext uri="{FF2B5EF4-FFF2-40B4-BE49-F238E27FC236}">
                <a16:creationId xmlns:a16="http://schemas.microsoft.com/office/drawing/2014/main" id="{A37B56AC-45D0-4479-B2B7-5C5993A0CB0D}"/>
              </a:ext>
            </a:extLst>
          </p:cNvPr>
          <p:cNvSpPr>
            <a:spLocks noGrp="1"/>
          </p:cNvSpPr>
          <p:nvPr>
            <p:ph idx="1"/>
          </p:nvPr>
        </p:nvSpPr>
        <p:spPr/>
        <p:txBody>
          <a:bodyPr/>
          <a:lstStyle/>
          <a:p>
            <a:endParaRPr lang="en-AU"/>
          </a:p>
        </p:txBody>
      </p:sp>
      <p:pic>
        <p:nvPicPr>
          <p:cNvPr id="9" name="Picture 8">
            <a:extLst>
              <a:ext uri="{FF2B5EF4-FFF2-40B4-BE49-F238E27FC236}">
                <a16:creationId xmlns:a16="http://schemas.microsoft.com/office/drawing/2014/main" id="{45462F0F-24B8-4C05-959C-B7D7641CD5CF}"/>
              </a:ext>
            </a:extLst>
          </p:cNvPr>
          <p:cNvPicPr>
            <a:picLocks noChangeAspect="1"/>
          </p:cNvPicPr>
          <p:nvPr/>
        </p:nvPicPr>
        <p:blipFill>
          <a:blip r:embed="rId2"/>
          <a:stretch>
            <a:fillRect/>
          </a:stretch>
        </p:blipFill>
        <p:spPr>
          <a:xfrm>
            <a:off x="114730" y="2130287"/>
            <a:ext cx="11663756" cy="2597426"/>
          </a:xfrm>
          <a:prstGeom prst="rect">
            <a:avLst/>
          </a:prstGeom>
        </p:spPr>
      </p:pic>
    </p:spTree>
    <p:extLst>
      <p:ext uri="{BB962C8B-B14F-4D97-AF65-F5344CB8AC3E}">
        <p14:creationId xmlns:p14="http://schemas.microsoft.com/office/powerpoint/2010/main" val="391951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So, why is PNG’s government resource revenue so low?</a:t>
            </a:r>
          </a:p>
        </p:txBody>
      </p:sp>
      <p:sp>
        <p:nvSpPr>
          <p:cNvPr id="4" name="Slide Number Placeholder 3"/>
          <p:cNvSpPr>
            <a:spLocks noGrp="1"/>
          </p:cNvSpPr>
          <p:nvPr>
            <p:ph type="sldNum" sz="quarter" idx="12"/>
          </p:nvPr>
        </p:nvSpPr>
        <p:spPr/>
        <p:txBody>
          <a:bodyPr/>
          <a:lstStyle/>
          <a:p>
            <a:fld id="{3199A46E-C31E-4543-93EB-5B4EA72C9AA4}" type="slidenum">
              <a:rPr lang="en-AU" smtClean="0"/>
              <a:t>31</a:t>
            </a:fld>
            <a:endParaRPr lang="en-AU"/>
          </a:p>
        </p:txBody>
      </p:sp>
      <p:sp>
        <p:nvSpPr>
          <p:cNvPr id="6" name="Subtitle 5">
            <a:extLst>
              <a:ext uri="{FF2B5EF4-FFF2-40B4-BE49-F238E27FC236}">
                <a16:creationId xmlns:a16="http://schemas.microsoft.com/office/drawing/2014/main" id="{28610245-10D0-40AE-925A-670FF91F8CA7}"/>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19492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Conclusions (I): bad luck</a:t>
            </a:r>
          </a:p>
        </p:txBody>
      </p:sp>
      <p:sp>
        <p:nvSpPr>
          <p:cNvPr id="3" name="Content Placeholder 2"/>
          <p:cNvSpPr>
            <a:spLocks noGrp="1"/>
          </p:cNvSpPr>
          <p:nvPr>
            <p:ph idx="1"/>
          </p:nvPr>
        </p:nvSpPr>
        <p:spPr/>
        <p:txBody>
          <a:bodyPr>
            <a:normAutofit lnSpcReduction="10000"/>
          </a:bodyPr>
          <a:lstStyle/>
          <a:p>
            <a:r>
              <a:rPr lang="en-AU" dirty="0"/>
              <a:t>Low revenue partly a timing issue (bad luck) </a:t>
            </a:r>
          </a:p>
          <a:p>
            <a:pPr lvl="1"/>
            <a:r>
              <a:rPr lang="en-AU" dirty="0"/>
              <a:t>Ok </a:t>
            </a:r>
            <a:r>
              <a:rPr lang="en-AU" dirty="0" err="1"/>
              <a:t>Tedi</a:t>
            </a:r>
            <a:r>
              <a:rPr lang="en-AU" dirty="0"/>
              <a:t> regularly pays taxes out of earnings, but it is a lot less profitable than it used to be.</a:t>
            </a:r>
          </a:p>
          <a:p>
            <a:pPr lvl="1"/>
            <a:r>
              <a:rPr lang="en-AU" dirty="0"/>
              <a:t>Oil projects also depleting.</a:t>
            </a:r>
          </a:p>
          <a:p>
            <a:pPr lvl="1"/>
            <a:r>
              <a:rPr lang="en-AU" dirty="0"/>
              <a:t>On reason PNG LNG not paying tax due to it being a new, capital-expensive project</a:t>
            </a:r>
          </a:p>
          <a:p>
            <a:r>
              <a:rPr lang="en-AU" dirty="0"/>
              <a:t>This itself is an important conclusion, as it shows that to get a lot from resource projects you don’t just need high prices, but high prices at the right time.</a:t>
            </a:r>
          </a:p>
          <a:p>
            <a:r>
              <a:rPr lang="en-AU" dirty="0"/>
              <a:t>The volatility and luck involved demonstrates the importance of putting in place a SWF.</a:t>
            </a:r>
          </a:p>
          <a:p>
            <a:pPr marL="0" indent="0">
              <a:buNone/>
            </a:pPr>
            <a:endParaRPr lang="en-AU" dirty="0"/>
          </a:p>
        </p:txBody>
      </p:sp>
      <p:sp>
        <p:nvSpPr>
          <p:cNvPr id="4" name="Slide Number Placeholder 3"/>
          <p:cNvSpPr>
            <a:spLocks noGrp="1"/>
          </p:cNvSpPr>
          <p:nvPr>
            <p:ph type="sldNum" sz="quarter" idx="12"/>
          </p:nvPr>
        </p:nvSpPr>
        <p:spPr/>
        <p:txBody>
          <a:bodyPr/>
          <a:lstStyle/>
          <a:p>
            <a:fld id="{3199A46E-C31E-4543-93EB-5B4EA72C9AA4}" type="slidenum">
              <a:rPr lang="en-AU" smtClean="0"/>
              <a:t>32</a:t>
            </a:fld>
            <a:endParaRPr lang="en-AU"/>
          </a:p>
        </p:txBody>
      </p:sp>
    </p:spTree>
    <p:extLst>
      <p:ext uri="{BB962C8B-B14F-4D97-AF65-F5344CB8AC3E}">
        <p14:creationId xmlns:p14="http://schemas.microsoft.com/office/powerpoint/2010/main" val="383570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 (II): transparency and EITI</a:t>
            </a:r>
          </a:p>
        </p:txBody>
      </p:sp>
      <p:sp>
        <p:nvSpPr>
          <p:cNvPr id="3" name="Content Placeholder 2"/>
          <p:cNvSpPr>
            <a:spLocks noGrp="1"/>
          </p:cNvSpPr>
          <p:nvPr>
            <p:ph idx="1"/>
          </p:nvPr>
        </p:nvSpPr>
        <p:spPr/>
        <p:txBody>
          <a:bodyPr>
            <a:normAutofit fontScale="92500" lnSpcReduction="10000"/>
          </a:bodyPr>
          <a:lstStyle/>
          <a:p>
            <a:r>
              <a:rPr lang="en-AU" dirty="0"/>
              <a:t>There is also a lot we can’t explain</a:t>
            </a:r>
          </a:p>
          <a:p>
            <a:pPr lvl="1"/>
            <a:r>
              <a:rPr lang="en-AU" dirty="0"/>
              <a:t>PNG LNG’s very low corporate taxes in 2015.</a:t>
            </a:r>
          </a:p>
          <a:p>
            <a:pPr lvl="1"/>
            <a:r>
              <a:rPr lang="en-AU" dirty="0" err="1"/>
              <a:t>Lihir’s</a:t>
            </a:r>
            <a:r>
              <a:rPr lang="en-AU" dirty="0"/>
              <a:t> zero corporate taxes</a:t>
            </a:r>
          </a:p>
          <a:p>
            <a:r>
              <a:rPr lang="en-AU" dirty="0"/>
              <a:t>EITI useful but only takes us so far.</a:t>
            </a:r>
          </a:p>
          <a:p>
            <a:pPr lvl="1"/>
            <a:r>
              <a:rPr lang="en-AU" dirty="0"/>
              <a:t>EITI should give tax by project as well as company</a:t>
            </a:r>
          </a:p>
          <a:p>
            <a:pPr lvl="2"/>
            <a:r>
              <a:rPr lang="en-AU" dirty="0" err="1"/>
              <a:t>GloCo</a:t>
            </a:r>
            <a:r>
              <a:rPr lang="en-AU" dirty="0"/>
              <a:t> (PNG LNG Global Company LLC) missing in EITI?.</a:t>
            </a:r>
          </a:p>
          <a:p>
            <a:pPr lvl="1"/>
            <a:r>
              <a:rPr lang="en-AU" dirty="0"/>
              <a:t>EITI will only tell us about corruption; it won’t explain why tax revenue is low.</a:t>
            </a:r>
          </a:p>
          <a:p>
            <a:r>
              <a:rPr lang="en-AU" dirty="0"/>
              <a:t>We need more corporate data</a:t>
            </a:r>
          </a:p>
          <a:p>
            <a:pPr lvl="2"/>
            <a:r>
              <a:rPr lang="en-AU" dirty="0"/>
              <a:t>Ok </a:t>
            </a:r>
            <a:r>
              <a:rPr lang="en-AU" dirty="0" err="1"/>
              <a:t>Tedi</a:t>
            </a:r>
            <a:r>
              <a:rPr lang="en-AU" dirty="0"/>
              <a:t> provides almost complete financial information. </a:t>
            </a:r>
          </a:p>
          <a:p>
            <a:pPr lvl="2"/>
            <a:r>
              <a:rPr lang="en-AU" dirty="0" err="1"/>
              <a:t>Lihir</a:t>
            </a:r>
            <a:r>
              <a:rPr lang="en-AU" dirty="0"/>
              <a:t> provides some financial information</a:t>
            </a:r>
          </a:p>
          <a:p>
            <a:pPr lvl="2"/>
            <a:r>
              <a:rPr lang="en-AU" dirty="0"/>
              <a:t>PNG LNG provides no financial information. </a:t>
            </a:r>
          </a:p>
          <a:p>
            <a:r>
              <a:rPr lang="en-AU" dirty="0"/>
              <a:t>Either more corporate transparency; or government could take the lead. </a:t>
            </a:r>
          </a:p>
        </p:txBody>
      </p:sp>
      <p:sp>
        <p:nvSpPr>
          <p:cNvPr id="4" name="Slide Number Placeholder 3"/>
          <p:cNvSpPr>
            <a:spLocks noGrp="1"/>
          </p:cNvSpPr>
          <p:nvPr>
            <p:ph type="sldNum" sz="quarter" idx="12"/>
          </p:nvPr>
        </p:nvSpPr>
        <p:spPr/>
        <p:txBody>
          <a:bodyPr/>
          <a:lstStyle/>
          <a:p>
            <a:fld id="{3199A46E-C31E-4543-93EB-5B4EA72C9AA4}" type="slidenum">
              <a:rPr lang="en-AU" smtClean="0"/>
              <a:t>33</a:t>
            </a:fld>
            <a:endParaRPr lang="en-AU"/>
          </a:p>
        </p:txBody>
      </p:sp>
    </p:spTree>
    <p:extLst>
      <p:ext uri="{BB962C8B-B14F-4D97-AF65-F5344CB8AC3E}">
        <p14:creationId xmlns:p14="http://schemas.microsoft.com/office/powerpoint/2010/main" val="3227625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9277-2726-4287-B6BD-5FBF4CD83DBD}"/>
              </a:ext>
            </a:extLst>
          </p:cNvPr>
          <p:cNvSpPr>
            <a:spLocks noGrp="1"/>
          </p:cNvSpPr>
          <p:nvPr>
            <p:ph type="title"/>
          </p:nvPr>
        </p:nvSpPr>
        <p:spPr/>
        <p:txBody>
          <a:bodyPr/>
          <a:lstStyle/>
          <a:p>
            <a:r>
              <a:rPr lang="en-AU" dirty="0"/>
              <a:t>Conclusion (III</a:t>
            </a:r>
            <a:r>
              <a:rPr lang="en-AU"/>
              <a:t>): future research </a:t>
            </a:r>
            <a:r>
              <a:rPr lang="en-AU" dirty="0"/>
              <a:t>and future resource projects</a:t>
            </a:r>
          </a:p>
        </p:txBody>
      </p:sp>
      <p:sp>
        <p:nvSpPr>
          <p:cNvPr id="3" name="Content Placeholder 2">
            <a:extLst>
              <a:ext uri="{FF2B5EF4-FFF2-40B4-BE49-F238E27FC236}">
                <a16:creationId xmlns:a16="http://schemas.microsoft.com/office/drawing/2014/main" id="{B9B51152-FB95-4239-A22A-CCD165A02759}"/>
              </a:ext>
            </a:extLst>
          </p:cNvPr>
          <p:cNvSpPr>
            <a:spLocks noGrp="1"/>
          </p:cNvSpPr>
          <p:nvPr>
            <p:ph idx="1"/>
          </p:nvPr>
        </p:nvSpPr>
        <p:spPr/>
        <p:txBody>
          <a:bodyPr/>
          <a:lstStyle/>
          <a:p>
            <a:r>
              <a:rPr lang="en-AU" dirty="0"/>
              <a:t>This issue requires a lot more research.</a:t>
            </a:r>
          </a:p>
          <a:p>
            <a:r>
              <a:rPr lang="en-AU" dirty="0"/>
              <a:t>These issues should be resolved prior to no resource agreements being agreed to.</a:t>
            </a:r>
          </a:p>
          <a:p>
            <a:endParaRPr lang="en-AU" dirty="0"/>
          </a:p>
        </p:txBody>
      </p:sp>
      <p:sp>
        <p:nvSpPr>
          <p:cNvPr id="4" name="Slide Number Placeholder 3">
            <a:extLst>
              <a:ext uri="{FF2B5EF4-FFF2-40B4-BE49-F238E27FC236}">
                <a16:creationId xmlns:a16="http://schemas.microsoft.com/office/drawing/2014/main" id="{9B433A25-5427-4689-9B0D-14512C788C76}"/>
              </a:ext>
            </a:extLst>
          </p:cNvPr>
          <p:cNvSpPr>
            <a:spLocks noGrp="1"/>
          </p:cNvSpPr>
          <p:nvPr>
            <p:ph type="sldNum" sz="quarter" idx="12"/>
          </p:nvPr>
        </p:nvSpPr>
        <p:spPr/>
        <p:txBody>
          <a:bodyPr/>
          <a:lstStyle/>
          <a:p>
            <a:fld id="{3199A46E-C31E-4543-93EB-5B4EA72C9AA4}" type="slidenum">
              <a:rPr lang="en-AU" smtClean="0"/>
              <a:t>34</a:t>
            </a:fld>
            <a:endParaRPr lang="en-AU"/>
          </a:p>
        </p:txBody>
      </p:sp>
    </p:spTree>
    <p:extLst>
      <p:ext uri="{BB962C8B-B14F-4D97-AF65-F5344CB8AC3E}">
        <p14:creationId xmlns:p14="http://schemas.microsoft.com/office/powerpoint/2010/main" val="4003244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Thank you!</a:t>
            </a:r>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fld id="{3199A46E-C31E-4543-93EB-5B4EA72C9AA4}" type="slidenum">
              <a:rPr lang="en-AU" smtClean="0"/>
              <a:t>35</a:t>
            </a:fld>
            <a:endParaRPr lang="en-AU"/>
          </a:p>
        </p:txBody>
      </p:sp>
    </p:spTree>
    <p:extLst>
      <p:ext uri="{BB962C8B-B14F-4D97-AF65-F5344CB8AC3E}">
        <p14:creationId xmlns:p14="http://schemas.microsoft.com/office/powerpoint/2010/main" val="3322691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917D-BDC6-4FDA-BFB3-55CBC7A4CAE9}"/>
              </a:ext>
            </a:extLst>
          </p:cNvPr>
          <p:cNvSpPr>
            <a:spLocks noGrp="1"/>
          </p:cNvSpPr>
          <p:nvPr>
            <p:ph type="title"/>
          </p:nvPr>
        </p:nvSpPr>
        <p:spPr/>
        <p:txBody>
          <a:bodyPr/>
          <a:lstStyle/>
          <a:p>
            <a:r>
              <a:rPr lang="en-AU" dirty="0" err="1"/>
              <a:t>GloCo</a:t>
            </a:r>
            <a:r>
              <a:rPr lang="en-AU" dirty="0"/>
              <a:t> (EITI 2016 national report)</a:t>
            </a:r>
          </a:p>
        </p:txBody>
      </p:sp>
      <p:sp>
        <p:nvSpPr>
          <p:cNvPr id="3" name="Content Placeholder 2">
            <a:extLst>
              <a:ext uri="{FF2B5EF4-FFF2-40B4-BE49-F238E27FC236}">
                <a16:creationId xmlns:a16="http://schemas.microsoft.com/office/drawing/2014/main" id="{FC985A17-2737-4C25-A523-A6242E90672D}"/>
              </a:ext>
            </a:extLst>
          </p:cNvPr>
          <p:cNvSpPr>
            <a:spLocks noGrp="1"/>
          </p:cNvSpPr>
          <p:nvPr>
            <p:ph idx="1"/>
          </p:nvPr>
        </p:nvSpPr>
        <p:spPr/>
        <p:txBody>
          <a:bodyPr/>
          <a:lstStyle/>
          <a:p>
            <a:endParaRPr lang="en-AU" dirty="0"/>
          </a:p>
        </p:txBody>
      </p:sp>
      <p:sp>
        <p:nvSpPr>
          <p:cNvPr id="4" name="Slide Number Placeholder 3">
            <a:extLst>
              <a:ext uri="{FF2B5EF4-FFF2-40B4-BE49-F238E27FC236}">
                <a16:creationId xmlns:a16="http://schemas.microsoft.com/office/drawing/2014/main" id="{B498F970-2274-412D-B86A-EDA6DF50860A}"/>
              </a:ext>
            </a:extLst>
          </p:cNvPr>
          <p:cNvSpPr>
            <a:spLocks noGrp="1"/>
          </p:cNvSpPr>
          <p:nvPr>
            <p:ph type="sldNum" sz="quarter" idx="12"/>
          </p:nvPr>
        </p:nvSpPr>
        <p:spPr/>
        <p:txBody>
          <a:bodyPr/>
          <a:lstStyle/>
          <a:p>
            <a:fld id="{3199A46E-C31E-4543-93EB-5B4EA72C9AA4}" type="slidenum">
              <a:rPr lang="en-AU" smtClean="0"/>
              <a:t>36</a:t>
            </a:fld>
            <a:endParaRPr lang="en-AU"/>
          </a:p>
        </p:txBody>
      </p:sp>
      <p:pic>
        <p:nvPicPr>
          <p:cNvPr id="6" name="Picture 5">
            <a:extLst>
              <a:ext uri="{FF2B5EF4-FFF2-40B4-BE49-F238E27FC236}">
                <a16:creationId xmlns:a16="http://schemas.microsoft.com/office/drawing/2014/main" id="{C724CA7A-6511-486E-9F04-83687F558693}"/>
              </a:ext>
            </a:extLst>
          </p:cNvPr>
          <p:cNvPicPr>
            <a:picLocks noChangeAspect="1"/>
          </p:cNvPicPr>
          <p:nvPr/>
        </p:nvPicPr>
        <p:blipFill rotWithShape="1">
          <a:blip r:embed="rId2"/>
          <a:srcRect l="7851" t="36520" r="2500" b="28531"/>
          <a:stretch/>
        </p:blipFill>
        <p:spPr>
          <a:xfrm>
            <a:off x="631031" y="1746163"/>
            <a:ext cx="10929938" cy="2395625"/>
          </a:xfrm>
          <a:prstGeom prst="rect">
            <a:avLst/>
          </a:prstGeom>
        </p:spPr>
      </p:pic>
    </p:spTree>
    <p:extLst>
      <p:ext uri="{BB962C8B-B14F-4D97-AF65-F5344CB8AC3E}">
        <p14:creationId xmlns:p14="http://schemas.microsoft.com/office/powerpoint/2010/main" val="574150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44F8-DE96-44B5-AF13-62EF19D79B4D}"/>
              </a:ext>
            </a:extLst>
          </p:cNvPr>
          <p:cNvSpPr>
            <a:spLocks noGrp="1"/>
          </p:cNvSpPr>
          <p:nvPr>
            <p:ph type="title"/>
          </p:nvPr>
        </p:nvSpPr>
        <p:spPr/>
        <p:txBody>
          <a:bodyPr/>
          <a:lstStyle/>
          <a:p>
            <a:r>
              <a:rPr lang="en-AU" dirty="0"/>
              <a:t>Note on other risks to resource revenue</a:t>
            </a:r>
          </a:p>
        </p:txBody>
      </p:sp>
      <p:sp>
        <p:nvSpPr>
          <p:cNvPr id="3" name="Content Placeholder 2">
            <a:extLst>
              <a:ext uri="{FF2B5EF4-FFF2-40B4-BE49-F238E27FC236}">
                <a16:creationId xmlns:a16="http://schemas.microsoft.com/office/drawing/2014/main" id="{3A7696B5-8660-439A-A07E-028B502AB3C9}"/>
              </a:ext>
            </a:extLst>
          </p:cNvPr>
          <p:cNvSpPr>
            <a:spLocks noGrp="1"/>
          </p:cNvSpPr>
          <p:nvPr>
            <p:ph idx="1"/>
          </p:nvPr>
        </p:nvSpPr>
        <p:spPr/>
        <p:txBody>
          <a:bodyPr/>
          <a:lstStyle/>
          <a:p>
            <a:r>
              <a:rPr lang="en-AU" dirty="0"/>
              <a:t>Increased revenue sharing with provincial governments and landowners.</a:t>
            </a:r>
          </a:p>
          <a:p>
            <a:r>
              <a:rPr lang="en-AU" dirty="0"/>
              <a:t>Income Tax Credit</a:t>
            </a:r>
          </a:p>
          <a:p>
            <a:endParaRPr lang="en-AU" dirty="0"/>
          </a:p>
        </p:txBody>
      </p:sp>
      <p:sp>
        <p:nvSpPr>
          <p:cNvPr id="4" name="Slide Number Placeholder 3">
            <a:extLst>
              <a:ext uri="{FF2B5EF4-FFF2-40B4-BE49-F238E27FC236}">
                <a16:creationId xmlns:a16="http://schemas.microsoft.com/office/drawing/2014/main" id="{3A288E37-F314-4B44-9C03-83BC71E7C0FF}"/>
              </a:ext>
            </a:extLst>
          </p:cNvPr>
          <p:cNvSpPr>
            <a:spLocks noGrp="1"/>
          </p:cNvSpPr>
          <p:nvPr>
            <p:ph type="sldNum" sz="quarter" idx="12"/>
          </p:nvPr>
        </p:nvSpPr>
        <p:spPr/>
        <p:txBody>
          <a:bodyPr/>
          <a:lstStyle/>
          <a:p>
            <a:fld id="{3199A46E-C31E-4543-93EB-5B4EA72C9AA4}" type="slidenum">
              <a:rPr lang="en-AU" smtClean="0"/>
              <a:t>37</a:t>
            </a:fld>
            <a:endParaRPr lang="en-AU"/>
          </a:p>
        </p:txBody>
      </p:sp>
    </p:spTree>
    <p:extLst>
      <p:ext uri="{BB962C8B-B14F-4D97-AF65-F5344CB8AC3E}">
        <p14:creationId xmlns:p14="http://schemas.microsoft.com/office/powerpoint/2010/main" val="387892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Low compared to what?	</a:t>
            </a:r>
          </a:p>
        </p:txBody>
      </p:sp>
      <p:sp>
        <p:nvSpPr>
          <p:cNvPr id="3" name="Content Placeholder 2"/>
          <p:cNvSpPr>
            <a:spLocks noGrp="1"/>
          </p:cNvSpPr>
          <p:nvPr>
            <p:ph idx="1"/>
          </p:nvPr>
        </p:nvSpPr>
        <p:spPr/>
        <p:txBody>
          <a:bodyPr/>
          <a:lstStyle/>
          <a:p>
            <a:r>
              <a:rPr lang="en-AU" dirty="0"/>
              <a:t>History</a:t>
            </a:r>
          </a:p>
          <a:p>
            <a:r>
              <a:rPr lang="en-AU" dirty="0"/>
              <a:t>Size of the resource sector</a:t>
            </a:r>
          </a:p>
          <a:p>
            <a:r>
              <a:rPr lang="en-AU" dirty="0"/>
              <a:t>Other countries</a:t>
            </a:r>
          </a:p>
          <a:p>
            <a:endParaRPr lang="en-AU" dirty="0"/>
          </a:p>
        </p:txBody>
      </p:sp>
      <p:sp>
        <p:nvSpPr>
          <p:cNvPr id="4" name="Slide Number Placeholder 3"/>
          <p:cNvSpPr>
            <a:spLocks noGrp="1"/>
          </p:cNvSpPr>
          <p:nvPr>
            <p:ph type="sldNum" sz="quarter" idx="12"/>
          </p:nvPr>
        </p:nvSpPr>
        <p:spPr/>
        <p:txBody>
          <a:bodyPr/>
          <a:lstStyle/>
          <a:p>
            <a:fld id="{3199A46E-C31E-4543-93EB-5B4EA72C9AA4}" type="slidenum">
              <a:rPr lang="en-AU" smtClean="0"/>
              <a:t>4</a:t>
            </a:fld>
            <a:endParaRPr lang="en-AU"/>
          </a:p>
        </p:txBody>
      </p:sp>
    </p:spTree>
    <p:extLst>
      <p:ext uri="{BB962C8B-B14F-4D97-AF65-F5344CB8AC3E}">
        <p14:creationId xmlns:p14="http://schemas.microsoft.com/office/powerpoint/2010/main" val="192793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Compared to history</a:t>
            </a:r>
            <a:endParaRPr lang="en-AU" dirty="0">
              <a:solidFill>
                <a:srgbClr val="FF0000"/>
              </a:solidFill>
            </a:endParaRPr>
          </a:p>
        </p:txBody>
      </p:sp>
      <p:sp>
        <p:nvSpPr>
          <p:cNvPr id="5" name="Slide Number Placeholder 4"/>
          <p:cNvSpPr>
            <a:spLocks noGrp="1"/>
          </p:cNvSpPr>
          <p:nvPr>
            <p:ph type="sldNum" sz="quarter" idx="12"/>
          </p:nvPr>
        </p:nvSpPr>
        <p:spPr/>
        <p:txBody>
          <a:bodyPr/>
          <a:lstStyle/>
          <a:p>
            <a:fld id="{3199A46E-C31E-4543-93EB-5B4EA72C9AA4}" type="slidenum">
              <a:rPr lang="en-AU" smtClean="0"/>
              <a:t>5</a:t>
            </a:fld>
            <a:endParaRPr lang="en-AU"/>
          </a:p>
        </p:txBody>
      </p:sp>
      <p:sp>
        <p:nvSpPr>
          <p:cNvPr id="6" name="TextBox 5"/>
          <p:cNvSpPr txBox="1"/>
          <p:nvPr/>
        </p:nvSpPr>
        <p:spPr>
          <a:xfrm>
            <a:off x="8341567" y="6459283"/>
            <a:ext cx="2883159" cy="307777"/>
          </a:xfrm>
          <a:prstGeom prst="rect">
            <a:avLst/>
          </a:prstGeom>
          <a:noFill/>
        </p:spPr>
        <p:txBody>
          <a:bodyPr wrap="square" rtlCol="0">
            <a:spAutoFit/>
          </a:bodyPr>
          <a:lstStyle/>
          <a:p>
            <a:r>
              <a:rPr lang="en-AU" sz="1400" dirty="0"/>
              <a:t>Source: PNG Budget Database</a:t>
            </a:r>
          </a:p>
        </p:txBody>
      </p:sp>
      <p:sp>
        <p:nvSpPr>
          <p:cNvPr id="7" name="Content Placeholder 6">
            <a:extLst>
              <a:ext uri="{FF2B5EF4-FFF2-40B4-BE49-F238E27FC236}">
                <a16:creationId xmlns:a16="http://schemas.microsoft.com/office/drawing/2014/main" id="{608EFF9E-78A6-4CB9-B6C8-0E438BDF7412}"/>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E273DBFD-49AC-42C8-B8AC-38EB57F5C318}"/>
              </a:ext>
            </a:extLst>
          </p:cNvPr>
          <p:cNvPicPr>
            <a:picLocks noChangeAspect="1"/>
          </p:cNvPicPr>
          <p:nvPr/>
        </p:nvPicPr>
        <p:blipFill>
          <a:blip r:embed="rId2"/>
          <a:stretch>
            <a:fillRect/>
          </a:stretch>
        </p:blipFill>
        <p:spPr>
          <a:xfrm>
            <a:off x="1869106" y="1567543"/>
            <a:ext cx="8453787" cy="4743222"/>
          </a:xfrm>
          <a:prstGeom prst="rect">
            <a:avLst/>
          </a:prstGeom>
        </p:spPr>
      </p:pic>
    </p:spTree>
    <p:extLst>
      <p:ext uri="{BB962C8B-B14F-4D97-AF65-F5344CB8AC3E}">
        <p14:creationId xmlns:p14="http://schemas.microsoft.com/office/powerpoint/2010/main" val="295348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6A50-EC61-4653-A19B-A62F6AA9ACC0}"/>
              </a:ext>
            </a:extLst>
          </p:cNvPr>
          <p:cNvSpPr>
            <a:spLocks noGrp="1"/>
          </p:cNvSpPr>
          <p:nvPr>
            <p:ph type="title"/>
          </p:nvPr>
        </p:nvSpPr>
        <p:spPr/>
        <p:txBody>
          <a:bodyPr/>
          <a:lstStyle/>
          <a:p>
            <a:r>
              <a:rPr lang="en-AU" dirty="0"/>
              <a:t>Whatever happened to the old 4% rule?</a:t>
            </a:r>
          </a:p>
        </p:txBody>
      </p:sp>
      <p:sp>
        <p:nvSpPr>
          <p:cNvPr id="3" name="Content Placeholder 2">
            <a:extLst>
              <a:ext uri="{FF2B5EF4-FFF2-40B4-BE49-F238E27FC236}">
                <a16:creationId xmlns:a16="http://schemas.microsoft.com/office/drawing/2014/main" id="{AA4E6DC6-642B-4E98-8749-9F0D0E6BE62A}"/>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BD43B9CA-4940-416F-9FA3-40042B63A985}"/>
              </a:ext>
            </a:extLst>
          </p:cNvPr>
          <p:cNvSpPr>
            <a:spLocks noGrp="1"/>
          </p:cNvSpPr>
          <p:nvPr>
            <p:ph type="sldNum" sz="quarter" idx="12"/>
          </p:nvPr>
        </p:nvSpPr>
        <p:spPr/>
        <p:txBody>
          <a:bodyPr/>
          <a:lstStyle/>
          <a:p>
            <a:fld id="{3199A46E-C31E-4543-93EB-5B4EA72C9AA4}" type="slidenum">
              <a:rPr lang="en-AU" smtClean="0"/>
              <a:t>6</a:t>
            </a:fld>
            <a:endParaRPr lang="en-AU"/>
          </a:p>
        </p:txBody>
      </p:sp>
      <p:pic>
        <p:nvPicPr>
          <p:cNvPr id="6" name="Picture 5">
            <a:extLst>
              <a:ext uri="{FF2B5EF4-FFF2-40B4-BE49-F238E27FC236}">
                <a16:creationId xmlns:a16="http://schemas.microsoft.com/office/drawing/2014/main" id="{612C3802-229B-4236-B364-8C0DB9622DC2}"/>
              </a:ext>
            </a:extLst>
          </p:cNvPr>
          <p:cNvPicPr>
            <a:picLocks noChangeAspect="1"/>
          </p:cNvPicPr>
          <p:nvPr/>
        </p:nvPicPr>
        <p:blipFill>
          <a:blip r:embed="rId2"/>
          <a:stretch>
            <a:fillRect/>
          </a:stretch>
        </p:blipFill>
        <p:spPr>
          <a:xfrm>
            <a:off x="2038350" y="1357312"/>
            <a:ext cx="8058150" cy="4999037"/>
          </a:xfrm>
          <a:prstGeom prst="rect">
            <a:avLst/>
          </a:prstGeom>
        </p:spPr>
      </p:pic>
    </p:spTree>
    <p:extLst>
      <p:ext uri="{BB962C8B-B14F-4D97-AF65-F5344CB8AC3E}">
        <p14:creationId xmlns:p14="http://schemas.microsoft.com/office/powerpoint/2010/main" val="101982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Compared to the size of the resource sector</a:t>
            </a:r>
          </a:p>
        </p:txBody>
      </p:sp>
      <p:pic>
        <p:nvPicPr>
          <p:cNvPr id="4" name="Content Placeholder 3"/>
          <p:cNvPicPr>
            <a:picLocks noGrp="1" noChangeAspect="1"/>
          </p:cNvPicPr>
          <p:nvPr>
            <p:ph idx="1"/>
          </p:nvPr>
        </p:nvPicPr>
        <p:blipFill>
          <a:blip r:embed="rId2"/>
          <a:stretch>
            <a:fillRect/>
          </a:stretch>
        </p:blipFill>
        <p:spPr>
          <a:xfrm>
            <a:off x="1900725" y="1479666"/>
            <a:ext cx="8855944" cy="5322988"/>
          </a:xfrm>
          <a:prstGeom prst="rect">
            <a:avLst/>
          </a:prstGeom>
        </p:spPr>
      </p:pic>
      <p:sp>
        <p:nvSpPr>
          <p:cNvPr id="5" name="Slide Number Placeholder 4"/>
          <p:cNvSpPr>
            <a:spLocks noGrp="1"/>
          </p:cNvSpPr>
          <p:nvPr>
            <p:ph type="sldNum" sz="quarter" idx="12"/>
          </p:nvPr>
        </p:nvSpPr>
        <p:spPr/>
        <p:txBody>
          <a:bodyPr/>
          <a:lstStyle/>
          <a:p>
            <a:fld id="{3199A46E-C31E-4543-93EB-5B4EA72C9AA4}" type="slidenum">
              <a:rPr lang="en-AU" smtClean="0"/>
              <a:t>7</a:t>
            </a:fld>
            <a:endParaRPr lang="en-AU"/>
          </a:p>
        </p:txBody>
      </p:sp>
      <p:sp>
        <p:nvSpPr>
          <p:cNvPr id="6" name="TextBox 5"/>
          <p:cNvSpPr txBox="1"/>
          <p:nvPr/>
        </p:nvSpPr>
        <p:spPr>
          <a:xfrm>
            <a:off x="8489303" y="6494877"/>
            <a:ext cx="2864497" cy="307777"/>
          </a:xfrm>
          <a:prstGeom prst="rect">
            <a:avLst/>
          </a:prstGeom>
          <a:noFill/>
        </p:spPr>
        <p:txBody>
          <a:bodyPr wrap="square" rtlCol="0">
            <a:spAutoFit/>
          </a:bodyPr>
          <a:lstStyle/>
          <a:p>
            <a:r>
              <a:rPr lang="en-AU" sz="1400" dirty="0"/>
              <a:t>Source: PNG Budget Database</a:t>
            </a:r>
          </a:p>
        </p:txBody>
      </p:sp>
    </p:spTree>
    <p:extLst>
      <p:ext uri="{BB962C8B-B14F-4D97-AF65-F5344CB8AC3E}">
        <p14:creationId xmlns:p14="http://schemas.microsoft.com/office/powerpoint/2010/main" val="323776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Compared to other countries</a:t>
            </a:r>
          </a:p>
        </p:txBody>
      </p:sp>
      <p:pic>
        <p:nvPicPr>
          <p:cNvPr id="4" name="Content Placeholder 3"/>
          <p:cNvPicPr>
            <a:picLocks noGrp="1" noChangeAspect="1"/>
          </p:cNvPicPr>
          <p:nvPr>
            <p:ph idx="1"/>
          </p:nvPr>
        </p:nvPicPr>
        <p:blipFill>
          <a:blip r:embed="rId2"/>
          <a:stretch>
            <a:fillRect/>
          </a:stretch>
        </p:blipFill>
        <p:spPr>
          <a:xfrm>
            <a:off x="157867" y="1809000"/>
            <a:ext cx="5810670" cy="4351338"/>
          </a:xfrm>
          <a:prstGeom prst="rect">
            <a:avLst/>
          </a:prstGeom>
        </p:spPr>
      </p:pic>
      <p:pic>
        <p:nvPicPr>
          <p:cNvPr id="5" name="Picture 4"/>
          <p:cNvPicPr>
            <a:picLocks noChangeAspect="1"/>
          </p:cNvPicPr>
          <p:nvPr/>
        </p:nvPicPr>
        <p:blipFill>
          <a:blip r:embed="rId3"/>
          <a:stretch>
            <a:fillRect/>
          </a:stretch>
        </p:blipFill>
        <p:spPr>
          <a:xfrm>
            <a:off x="6358963" y="1690688"/>
            <a:ext cx="4737932" cy="4213893"/>
          </a:xfrm>
          <a:prstGeom prst="rect">
            <a:avLst/>
          </a:prstGeom>
        </p:spPr>
      </p:pic>
      <p:cxnSp>
        <p:nvCxnSpPr>
          <p:cNvPr id="7" name="Straight Connector 6"/>
          <p:cNvCxnSpPr/>
          <p:nvPr/>
        </p:nvCxnSpPr>
        <p:spPr>
          <a:xfrm flipV="1">
            <a:off x="989215" y="3142211"/>
            <a:ext cx="2236123" cy="831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8401" y="2959246"/>
            <a:ext cx="811763" cy="382555"/>
          </a:xfrm>
          <a:prstGeom prst="rect">
            <a:avLst/>
          </a:prstGeom>
          <a:noFill/>
        </p:spPr>
        <p:txBody>
          <a:bodyPr wrap="square" rtlCol="0">
            <a:spAutoFit/>
          </a:bodyPr>
          <a:lstStyle/>
          <a:p>
            <a:r>
              <a:rPr lang="en-AU" dirty="0"/>
              <a:t>PNG</a:t>
            </a:r>
          </a:p>
        </p:txBody>
      </p:sp>
      <p:cxnSp>
        <p:nvCxnSpPr>
          <p:cNvPr id="9" name="Straight Connector 8"/>
          <p:cNvCxnSpPr/>
          <p:nvPr/>
        </p:nvCxnSpPr>
        <p:spPr>
          <a:xfrm>
            <a:off x="7609867" y="4609211"/>
            <a:ext cx="2868411" cy="944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13584" y="4427375"/>
            <a:ext cx="811763" cy="382555"/>
          </a:xfrm>
          <a:prstGeom prst="rect">
            <a:avLst/>
          </a:prstGeom>
          <a:noFill/>
        </p:spPr>
        <p:txBody>
          <a:bodyPr wrap="square" rtlCol="0">
            <a:spAutoFit/>
          </a:bodyPr>
          <a:lstStyle/>
          <a:p>
            <a:r>
              <a:rPr lang="en-AU" dirty="0"/>
              <a:t>PNG</a:t>
            </a:r>
          </a:p>
        </p:txBody>
      </p:sp>
      <p:sp>
        <p:nvSpPr>
          <p:cNvPr id="12" name="Slide Number Placeholder 11"/>
          <p:cNvSpPr>
            <a:spLocks noGrp="1"/>
          </p:cNvSpPr>
          <p:nvPr>
            <p:ph type="sldNum" sz="quarter" idx="12"/>
          </p:nvPr>
        </p:nvSpPr>
        <p:spPr/>
        <p:txBody>
          <a:bodyPr/>
          <a:lstStyle/>
          <a:p>
            <a:fld id="{3199A46E-C31E-4543-93EB-5B4EA72C9AA4}" type="slidenum">
              <a:rPr lang="en-AU" smtClean="0"/>
              <a:t>8</a:t>
            </a:fld>
            <a:endParaRPr lang="en-AU"/>
          </a:p>
        </p:txBody>
      </p:sp>
      <p:sp>
        <p:nvSpPr>
          <p:cNvPr id="13" name="TextBox 12"/>
          <p:cNvSpPr txBox="1"/>
          <p:nvPr/>
        </p:nvSpPr>
        <p:spPr>
          <a:xfrm>
            <a:off x="3592286" y="6251510"/>
            <a:ext cx="7504609" cy="230832"/>
          </a:xfrm>
          <a:prstGeom prst="rect">
            <a:avLst/>
          </a:prstGeom>
          <a:noFill/>
        </p:spPr>
        <p:txBody>
          <a:bodyPr wrap="square" rtlCol="0">
            <a:spAutoFit/>
          </a:bodyPr>
          <a:lstStyle/>
          <a:p>
            <a:r>
              <a:rPr lang="en-AU" sz="900" dirty="0"/>
              <a:t>Source: “Resource dependence and fiscal effort in Sub-Saharan Africa” by </a:t>
            </a:r>
            <a:r>
              <a:rPr lang="en-AU" sz="900" dirty="0" err="1"/>
              <a:t>Alun</a:t>
            </a:r>
            <a:r>
              <a:rPr lang="en-AU" sz="900" dirty="0"/>
              <a:t> Thomas and Juan P. Trevino, IMF Working Paper, WP/13/88. 2013.</a:t>
            </a:r>
          </a:p>
        </p:txBody>
      </p:sp>
    </p:spTree>
    <p:extLst>
      <p:ext uri="{BB962C8B-B14F-4D97-AF65-F5344CB8AC3E}">
        <p14:creationId xmlns:p14="http://schemas.microsoft.com/office/powerpoint/2010/main" val="39984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going on?</a:t>
            </a:r>
          </a:p>
        </p:txBody>
      </p:sp>
      <p:sp>
        <p:nvSpPr>
          <p:cNvPr id="3" name="Content Placeholder 2"/>
          <p:cNvSpPr>
            <a:spLocks noGrp="1"/>
          </p:cNvSpPr>
          <p:nvPr>
            <p:ph idx="1"/>
          </p:nvPr>
        </p:nvSpPr>
        <p:spPr/>
        <p:txBody>
          <a:bodyPr/>
          <a:lstStyle/>
          <a:p>
            <a:r>
              <a:rPr lang="en-AU" dirty="0"/>
              <a:t>Low prices?</a:t>
            </a:r>
          </a:p>
          <a:p>
            <a:r>
              <a:rPr lang="en-AU" dirty="0"/>
              <a:t>New projects?</a:t>
            </a:r>
          </a:p>
          <a:p>
            <a:r>
              <a:rPr lang="en-AU" dirty="0"/>
              <a:t>The taxation regime?</a:t>
            </a:r>
          </a:p>
          <a:p>
            <a:r>
              <a:rPr lang="en-AU" dirty="0"/>
              <a:t>Bad luck?</a:t>
            </a:r>
          </a:p>
        </p:txBody>
      </p:sp>
      <p:sp>
        <p:nvSpPr>
          <p:cNvPr id="4" name="Slide Number Placeholder 3"/>
          <p:cNvSpPr>
            <a:spLocks noGrp="1"/>
          </p:cNvSpPr>
          <p:nvPr>
            <p:ph type="sldNum" sz="quarter" idx="12"/>
          </p:nvPr>
        </p:nvSpPr>
        <p:spPr/>
        <p:txBody>
          <a:bodyPr/>
          <a:lstStyle/>
          <a:p>
            <a:fld id="{3199A46E-C31E-4543-93EB-5B4EA72C9AA4}" type="slidenum">
              <a:rPr lang="en-AU" smtClean="0"/>
              <a:t>9</a:t>
            </a:fld>
            <a:endParaRPr lang="en-AU"/>
          </a:p>
        </p:txBody>
      </p:sp>
    </p:spTree>
    <p:extLst>
      <p:ext uri="{BB962C8B-B14F-4D97-AF65-F5344CB8AC3E}">
        <p14:creationId xmlns:p14="http://schemas.microsoft.com/office/powerpoint/2010/main" val="75602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Widescreen</PresentationFormat>
  <Paragraphs>175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Why is PNG’s government resource revenue so low?</vt:lpstr>
      <vt:lpstr>Structure</vt:lpstr>
      <vt:lpstr>What is resource revenue?</vt:lpstr>
      <vt:lpstr>Low compared to what? </vt:lpstr>
      <vt:lpstr>Compared to history</vt:lpstr>
      <vt:lpstr>Whatever happened to the old 4% rule?</vt:lpstr>
      <vt:lpstr>Compared to the size of the resource sector</vt:lpstr>
      <vt:lpstr>Compared to other countries</vt:lpstr>
      <vt:lpstr>What is going on?</vt:lpstr>
      <vt:lpstr>Low prices?</vt:lpstr>
      <vt:lpstr>But now recovering</vt:lpstr>
      <vt:lpstr>Commodity prices currently look more like the 00s than the 90s</vt:lpstr>
      <vt:lpstr>Gold price over the long term</vt:lpstr>
      <vt:lpstr>New projects?</vt:lpstr>
      <vt:lpstr>A generous taxation regime?</vt:lpstr>
      <vt:lpstr>Project-by-project analysis</vt:lpstr>
      <vt:lpstr>The importance of PNG LNG</vt:lpstr>
      <vt:lpstr>The importance of Lihir and Ok Tedi</vt:lpstr>
      <vt:lpstr>Corporate tax paid by PNG LNG, Lihir, Ok Tedi</vt:lpstr>
      <vt:lpstr>PNG LNG</vt:lpstr>
      <vt:lpstr>Ok Tedi: Corporate tax a relatively fixed percentage of profits </vt:lpstr>
      <vt:lpstr>But corporate taxes a fraction of their boom high</vt:lpstr>
      <vt:lpstr>Copper prices once again very high</vt:lpstr>
      <vt:lpstr>But the mine is producing much less now than at its peak (unlike the 2000s boom)</vt:lpstr>
      <vt:lpstr>Now the mine is much less productive.</vt:lpstr>
      <vt:lpstr>Similar story with oil, tho timing not as coincidental: volumes peaked in the 1990s</vt:lpstr>
      <vt:lpstr>Prices peaked in the 2000s</vt:lpstr>
      <vt:lpstr>Lihir: very similar earnings to Ok Tedi</vt:lpstr>
      <vt:lpstr>Yet Lihir pays no corporate tax. Why?</vt:lpstr>
      <vt:lpstr>Summary of case studies</vt:lpstr>
      <vt:lpstr>So, why is PNG’s government resource revenue so low?</vt:lpstr>
      <vt:lpstr>Conclusions (I): bad luck</vt:lpstr>
      <vt:lpstr>Conclusion (II): transparency and EITI</vt:lpstr>
      <vt:lpstr>Conclusion (III): future research and future resource projects</vt:lpstr>
      <vt:lpstr>Thank you!</vt:lpstr>
      <vt:lpstr>GloCo (EITI 2016 national report)</vt:lpstr>
      <vt:lpstr>Note on other risks to resource revenue</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PNG’s resource revenues so low?</dc:title>
  <dc:creator>Stephen Howes</dc:creator>
  <cp:lastModifiedBy>stephen howes</cp:lastModifiedBy>
  <cp:revision>38</cp:revision>
  <dcterms:created xsi:type="dcterms:W3CDTF">2018-06-11T01:38:09Z</dcterms:created>
  <dcterms:modified xsi:type="dcterms:W3CDTF">2018-06-15T05:19:24Z</dcterms:modified>
</cp:coreProperties>
</file>